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57" r:id="rId2"/>
  </p:sldIdLst>
  <p:sldSz cx="9906000" cy="6858000" type="A4"/>
  <p:notesSz cx="9866313" cy="67357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0F0F"/>
    <a:srgbClr val="1616FA"/>
    <a:srgbClr val="FFFF71"/>
    <a:srgbClr val="CEF3FE"/>
    <a:srgbClr val="FFCCCC"/>
    <a:srgbClr val="6DFB8F"/>
    <a:srgbClr val="B5ECFD"/>
    <a:srgbClr val="6CF873"/>
    <a:srgbClr val="00FF00"/>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5" autoAdjust="0"/>
    <p:restoredTop sz="94660"/>
  </p:normalViewPr>
  <p:slideViewPr>
    <p:cSldViewPr snapToGrid="0">
      <p:cViewPr varScale="1">
        <p:scale>
          <a:sx n="74" d="100"/>
          <a:sy n="74" d="100"/>
        </p:scale>
        <p:origin x="990" y="78"/>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5999"/>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2400"/>
            </a:lvl1pPr>
            <a:lvl2pPr marL="457162" indent="0" algn="ctr">
              <a:buNone/>
              <a:defRPr sz="2000"/>
            </a:lvl2pPr>
            <a:lvl3pPr marL="914323" indent="0" algn="ctr">
              <a:buNone/>
              <a:defRPr sz="1800"/>
            </a:lvl3pPr>
            <a:lvl4pPr marL="1371486" indent="0" algn="ctr">
              <a:buNone/>
              <a:defRPr sz="1600"/>
            </a:lvl4pPr>
            <a:lvl5pPr marL="1828647" indent="0" algn="ctr">
              <a:buNone/>
              <a:defRPr sz="1600"/>
            </a:lvl5pPr>
            <a:lvl6pPr marL="2285808" indent="0" algn="ctr">
              <a:buNone/>
              <a:defRPr sz="1600"/>
            </a:lvl6pPr>
            <a:lvl7pPr marL="2742970" indent="0" algn="ctr">
              <a:buNone/>
              <a:defRPr sz="1600"/>
            </a:lvl7pPr>
            <a:lvl8pPr marL="3200132" indent="0" algn="ctr">
              <a:buNone/>
              <a:defRPr sz="1600"/>
            </a:lvl8pPr>
            <a:lvl9pPr marL="3657294"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BA120C-5B3C-42AD-87C3-4347826E7757}" type="datetimeFigureOut">
              <a:rPr kumimoji="1" lang="ja-JP" altLang="en-US" smtClean="0"/>
              <a:t>2025/11/5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109F1D3-AD2C-4104-9F98-AEF67A1CD8FD}" type="slidenum">
              <a:rPr kumimoji="1" lang="ja-JP" altLang="en-US" smtClean="0"/>
              <a:t>‹#›</a:t>
            </a:fld>
            <a:endParaRPr kumimoji="1" lang="ja-JP" altLang="en-US"/>
          </a:p>
        </p:txBody>
      </p:sp>
    </p:spTree>
    <p:extLst>
      <p:ext uri="{BB962C8B-B14F-4D97-AF65-F5344CB8AC3E}">
        <p14:creationId xmlns:p14="http://schemas.microsoft.com/office/powerpoint/2010/main" val="1216076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BA120C-5B3C-42AD-87C3-4347826E7757}" type="datetimeFigureOut">
              <a:rPr kumimoji="1" lang="ja-JP" altLang="en-US" smtClean="0"/>
              <a:t>2025/11/5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109F1D3-AD2C-4104-9F98-AEF67A1CD8FD}" type="slidenum">
              <a:rPr kumimoji="1" lang="ja-JP" altLang="en-US" smtClean="0"/>
              <a:t>‹#›</a:t>
            </a:fld>
            <a:endParaRPr kumimoji="1" lang="ja-JP" altLang="en-US"/>
          </a:p>
        </p:txBody>
      </p:sp>
    </p:spTree>
    <p:extLst>
      <p:ext uri="{BB962C8B-B14F-4D97-AF65-F5344CB8AC3E}">
        <p14:creationId xmlns:p14="http://schemas.microsoft.com/office/powerpoint/2010/main" val="258363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BA120C-5B3C-42AD-87C3-4347826E7757}" type="datetimeFigureOut">
              <a:rPr kumimoji="1" lang="ja-JP" altLang="en-US" smtClean="0"/>
              <a:t>2025/11/5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109F1D3-AD2C-4104-9F98-AEF67A1CD8FD}" type="slidenum">
              <a:rPr kumimoji="1" lang="ja-JP" altLang="en-US" smtClean="0"/>
              <a:t>‹#›</a:t>
            </a:fld>
            <a:endParaRPr kumimoji="1" lang="ja-JP" altLang="en-US"/>
          </a:p>
        </p:txBody>
      </p:sp>
    </p:spTree>
    <p:extLst>
      <p:ext uri="{BB962C8B-B14F-4D97-AF65-F5344CB8AC3E}">
        <p14:creationId xmlns:p14="http://schemas.microsoft.com/office/powerpoint/2010/main" val="2441352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BA120C-5B3C-42AD-87C3-4347826E7757}" type="datetimeFigureOut">
              <a:rPr kumimoji="1" lang="ja-JP" altLang="en-US" smtClean="0"/>
              <a:t>2025/11/5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109F1D3-AD2C-4104-9F98-AEF67A1CD8FD}" type="slidenum">
              <a:rPr kumimoji="1" lang="ja-JP" altLang="en-US" smtClean="0"/>
              <a:t>‹#›</a:t>
            </a:fld>
            <a:endParaRPr kumimoji="1" lang="ja-JP" altLang="en-US"/>
          </a:p>
        </p:txBody>
      </p:sp>
    </p:spTree>
    <p:extLst>
      <p:ext uri="{BB962C8B-B14F-4D97-AF65-F5344CB8AC3E}">
        <p14:creationId xmlns:p14="http://schemas.microsoft.com/office/powerpoint/2010/main" val="382063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81" y="1709740"/>
            <a:ext cx="8543925" cy="2852737"/>
          </a:xfrm>
        </p:spPr>
        <p:txBody>
          <a:bodyPr anchor="b"/>
          <a:lstStyle>
            <a:lvl1pPr>
              <a:defRPr sz="5999"/>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81" y="4589466"/>
            <a:ext cx="8543925" cy="1500187"/>
          </a:xfrm>
        </p:spPr>
        <p:txBody>
          <a:bodyPr/>
          <a:lstStyle>
            <a:lvl1pPr marL="0" indent="0">
              <a:buNone/>
              <a:defRPr sz="2400">
                <a:solidFill>
                  <a:schemeClr val="tx1">
                    <a:tint val="75000"/>
                  </a:schemeClr>
                </a:solidFill>
              </a:defRPr>
            </a:lvl1pPr>
            <a:lvl2pPr marL="457162" indent="0">
              <a:buNone/>
              <a:defRPr sz="2000">
                <a:solidFill>
                  <a:schemeClr val="tx1">
                    <a:tint val="75000"/>
                  </a:schemeClr>
                </a:solidFill>
              </a:defRPr>
            </a:lvl2pPr>
            <a:lvl3pPr marL="914323" indent="0">
              <a:buNone/>
              <a:defRPr sz="1800">
                <a:solidFill>
                  <a:schemeClr val="tx1">
                    <a:tint val="75000"/>
                  </a:schemeClr>
                </a:solidFill>
              </a:defRPr>
            </a:lvl3pPr>
            <a:lvl4pPr marL="1371486" indent="0">
              <a:buNone/>
              <a:defRPr sz="1600">
                <a:solidFill>
                  <a:schemeClr val="tx1">
                    <a:tint val="75000"/>
                  </a:schemeClr>
                </a:solidFill>
              </a:defRPr>
            </a:lvl4pPr>
            <a:lvl5pPr marL="1828647" indent="0">
              <a:buNone/>
              <a:defRPr sz="1600">
                <a:solidFill>
                  <a:schemeClr val="tx1">
                    <a:tint val="75000"/>
                  </a:schemeClr>
                </a:solidFill>
              </a:defRPr>
            </a:lvl5pPr>
            <a:lvl6pPr marL="2285808" indent="0">
              <a:buNone/>
              <a:defRPr sz="1600">
                <a:solidFill>
                  <a:schemeClr val="tx1">
                    <a:tint val="75000"/>
                  </a:schemeClr>
                </a:solidFill>
              </a:defRPr>
            </a:lvl6pPr>
            <a:lvl7pPr marL="2742970" indent="0">
              <a:buNone/>
              <a:defRPr sz="1600">
                <a:solidFill>
                  <a:schemeClr val="tx1">
                    <a:tint val="75000"/>
                  </a:schemeClr>
                </a:solidFill>
              </a:defRPr>
            </a:lvl7pPr>
            <a:lvl8pPr marL="3200132" indent="0">
              <a:buNone/>
              <a:defRPr sz="1600">
                <a:solidFill>
                  <a:schemeClr val="tx1">
                    <a:tint val="75000"/>
                  </a:schemeClr>
                </a:solidFill>
              </a:defRPr>
            </a:lvl8pPr>
            <a:lvl9pPr marL="3657294"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BA120C-5B3C-42AD-87C3-4347826E7757}" type="datetimeFigureOut">
              <a:rPr kumimoji="1" lang="ja-JP" altLang="en-US" smtClean="0"/>
              <a:t>2025/11/5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109F1D3-AD2C-4104-9F98-AEF67A1CD8FD}" type="slidenum">
              <a:rPr kumimoji="1" lang="ja-JP" altLang="en-US" smtClean="0"/>
              <a:t>‹#›</a:t>
            </a:fld>
            <a:endParaRPr kumimoji="1" lang="ja-JP" altLang="en-US"/>
          </a:p>
        </p:txBody>
      </p:sp>
    </p:spTree>
    <p:extLst>
      <p:ext uri="{BB962C8B-B14F-4D97-AF65-F5344CB8AC3E}">
        <p14:creationId xmlns:p14="http://schemas.microsoft.com/office/powerpoint/2010/main" val="2646811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BA120C-5B3C-42AD-87C3-4347826E7757}" type="datetimeFigureOut">
              <a:rPr kumimoji="1" lang="ja-JP" altLang="en-US" smtClean="0"/>
              <a:t>2025/11/5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109F1D3-AD2C-4104-9F98-AEF67A1CD8FD}" type="slidenum">
              <a:rPr kumimoji="1" lang="ja-JP" altLang="en-US" smtClean="0"/>
              <a:t>‹#›</a:t>
            </a:fld>
            <a:endParaRPr kumimoji="1" lang="ja-JP" altLang="en-US"/>
          </a:p>
        </p:txBody>
      </p:sp>
    </p:spTree>
    <p:extLst>
      <p:ext uri="{BB962C8B-B14F-4D97-AF65-F5344CB8AC3E}">
        <p14:creationId xmlns:p14="http://schemas.microsoft.com/office/powerpoint/2010/main" val="123663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30" y="365127"/>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30" y="1681164"/>
            <a:ext cx="4190702" cy="823912"/>
          </a:xfrm>
        </p:spPr>
        <p:txBody>
          <a:bodyPr anchor="b"/>
          <a:lstStyle>
            <a:lvl1pPr marL="0" indent="0">
              <a:buNone/>
              <a:defRPr sz="2400" b="1"/>
            </a:lvl1pPr>
            <a:lvl2pPr marL="457162" indent="0">
              <a:buNone/>
              <a:defRPr sz="2000" b="1"/>
            </a:lvl2pPr>
            <a:lvl3pPr marL="914323" indent="0">
              <a:buNone/>
              <a:defRPr sz="1800" b="1"/>
            </a:lvl3pPr>
            <a:lvl4pPr marL="1371486" indent="0">
              <a:buNone/>
              <a:defRPr sz="1600" b="1"/>
            </a:lvl4pPr>
            <a:lvl5pPr marL="1828647" indent="0">
              <a:buNone/>
              <a:defRPr sz="1600" b="1"/>
            </a:lvl5pPr>
            <a:lvl6pPr marL="2285808" indent="0">
              <a:buNone/>
              <a:defRPr sz="1600" b="1"/>
            </a:lvl6pPr>
            <a:lvl7pPr marL="2742970" indent="0">
              <a:buNone/>
              <a:defRPr sz="1600" b="1"/>
            </a:lvl7pPr>
            <a:lvl8pPr marL="3200132" indent="0">
              <a:buNone/>
              <a:defRPr sz="1600" b="1"/>
            </a:lvl8pPr>
            <a:lvl9pPr marL="3657294"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30" y="2505076"/>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5" y="1681164"/>
            <a:ext cx="4211340" cy="823912"/>
          </a:xfrm>
        </p:spPr>
        <p:txBody>
          <a:bodyPr anchor="b"/>
          <a:lstStyle>
            <a:lvl1pPr marL="0" indent="0">
              <a:buNone/>
              <a:defRPr sz="2400" b="1"/>
            </a:lvl1pPr>
            <a:lvl2pPr marL="457162" indent="0">
              <a:buNone/>
              <a:defRPr sz="2000" b="1"/>
            </a:lvl2pPr>
            <a:lvl3pPr marL="914323" indent="0">
              <a:buNone/>
              <a:defRPr sz="1800" b="1"/>
            </a:lvl3pPr>
            <a:lvl4pPr marL="1371486" indent="0">
              <a:buNone/>
              <a:defRPr sz="1600" b="1"/>
            </a:lvl4pPr>
            <a:lvl5pPr marL="1828647" indent="0">
              <a:buNone/>
              <a:defRPr sz="1600" b="1"/>
            </a:lvl5pPr>
            <a:lvl6pPr marL="2285808" indent="0">
              <a:buNone/>
              <a:defRPr sz="1600" b="1"/>
            </a:lvl6pPr>
            <a:lvl7pPr marL="2742970" indent="0">
              <a:buNone/>
              <a:defRPr sz="1600" b="1"/>
            </a:lvl7pPr>
            <a:lvl8pPr marL="3200132" indent="0">
              <a:buNone/>
              <a:defRPr sz="1600" b="1"/>
            </a:lvl8pPr>
            <a:lvl9pPr marL="3657294"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5" y="2505076"/>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BA120C-5B3C-42AD-87C3-4347826E7757}" type="datetimeFigureOut">
              <a:rPr kumimoji="1" lang="ja-JP" altLang="en-US" smtClean="0"/>
              <a:t>2025/11/5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109F1D3-AD2C-4104-9F98-AEF67A1CD8FD}" type="slidenum">
              <a:rPr kumimoji="1" lang="ja-JP" altLang="en-US" smtClean="0"/>
              <a:t>‹#›</a:t>
            </a:fld>
            <a:endParaRPr kumimoji="1" lang="ja-JP" altLang="en-US"/>
          </a:p>
        </p:txBody>
      </p:sp>
    </p:spTree>
    <p:extLst>
      <p:ext uri="{BB962C8B-B14F-4D97-AF65-F5344CB8AC3E}">
        <p14:creationId xmlns:p14="http://schemas.microsoft.com/office/powerpoint/2010/main" val="2248051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BA120C-5B3C-42AD-87C3-4347826E7757}" type="datetimeFigureOut">
              <a:rPr kumimoji="1" lang="ja-JP" altLang="en-US" smtClean="0"/>
              <a:t>2025/11/5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109F1D3-AD2C-4104-9F98-AEF67A1CD8FD}" type="slidenum">
              <a:rPr kumimoji="1" lang="ja-JP" altLang="en-US" smtClean="0"/>
              <a:t>‹#›</a:t>
            </a:fld>
            <a:endParaRPr kumimoji="1" lang="ja-JP" altLang="en-US"/>
          </a:p>
        </p:txBody>
      </p:sp>
    </p:spTree>
    <p:extLst>
      <p:ext uri="{BB962C8B-B14F-4D97-AF65-F5344CB8AC3E}">
        <p14:creationId xmlns:p14="http://schemas.microsoft.com/office/powerpoint/2010/main" val="630849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BA120C-5B3C-42AD-87C3-4347826E7757}" type="datetimeFigureOut">
              <a:rPr kumimoji="1" lang="ja-JP" altLang="en-US" smtClean="0"/>
              <a:t>2025/11/5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109F1D3-AD2C-4104-9F98-AEF67A1CD8FD}" type="slidenum">
              <a:rPr kumimoji="1" lang="ja-JP" altLang="en-US" smtClean="0"/>
              <a:t>‹#›</a:t>
            </a:fld>
            <a:endParaRPr kumimoji="1" lang="ja-JP" altLang="en-US"/>
          </a:p>
        </p:txBody>
      </p:sp>
    </p:spTree>
    <p:extLst>
      <p:ext uri="{BB962C8B-B14F-4D97-AF65-F5344CB8AC3E}">
        <p14:creationId xmlns:p14="http://schemas.microsoft.com/office/powerpoint/2010/main" val="3875472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4"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2" y="987428"/>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4" cy="3811588"/>
          </a:xfrm>
        </p:spPr>
        <p:txBody>
          <a:bodyPr/>
          <a:lstStyle>
            <a:lvl1pPr marL="0" indent="0">
              <a:buNone/>
              <a:defRPr sz="1600"/>
            </a:lvl1pPr>
            <a:lvl2pPr marL="457162" indent="0">
              <a:buNone/>
              <a:defRPr sz="1400"/>
            </a:lvl2pPr>
            <a:lvl3pPr marL="914323" indent="0">
              <a:buNone/>
              <a:defRPr sz="1200"/>
            </a:lvl3pPr>
            <a:lvl4pPr marL="1371486" indent="0">
              <a:buNone/>
              <a:defRPr sz="1000"/>
            </a:lvl4pPr>
            <a:lvl5pPr marL="1828647" indent="0">
              <a:buNone/>
              <a:defRPr sz="1000"/>
            </a:lvl5pPr>
            <a:lvl6pPr marL="2285808" indent="0">
              <a:buNone/>
              <a:defRPr sz="1000"/>
            </a:lvl6pPr>
            <a:lvl7pPr marL="2742970" indent="0">
              <a:buNone/>
              <a:defRPr sz="1000"/>
            </a:lvl7pPr>
            <a:lvl8pPr marL="3200132" indent="0">
              <a:buNone/>
              <a:defRPr sz="1000"/>
            </a:lvl8pPr>
            <a:lvl9pPr marL="3657294"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BA120C-5B3C-42AD-87C3-4347826E7757}" type="datetimeFigureOut">
              <a:rPr kumimoji="1" lang="ja-JP" altLang="en-US" smtClean="0"/>
              <a:t>2025/11/5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109F1D3-AD2C-4104-9F98-AEF67A1CD8FD}" type="slidenum">
              <a:rPr kumimoji="1" lang="ja-JP" altLang="en-US" smtClean="0"/>
              <a:t>‹#›</a:t>
            </a:fld>
            <a:endParaRPr kumimoji="1" lang="ja-JP" altLang="en-US"/>
          </a:p>
        </p:txBody>
      </p:sp>
    </p:spTree>
    <p:extLst>
      <p:ext uri="{BB962C8B-B14F-4D97-AF65-F5344CB8AC3E}">
        <p14:creationId xmlns:p14="http://schemas.microsoft.com/office/powerpoint/2010/main" val="3445137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4"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4211342" y="987428"/>
            <a:ext cx="5014913" cy="4873625"/>
          </a:xfrm>
        </p:spPr>
        <p:txBody>
          <a:bodyPr/>
          <a:lstStyle>
            <a:lvl1pPr marL="0" indent="0">
              <a:buNone/>
              <a:defRPr sz="3200"/>
            </a:lvl1pPr>
            <a:lvl2pPr marL="457162" indent="0">
              <a:buNone/>
              <a:defRPr sz="2800"/>
            </a:lvl2pPr>
            <a:lvl3pPr marL="914323" indent="0">
              <a:buNone/>
              <a:defRPr sz="2400"/>
            </a:lvl3pPr>
            <a:lvl4pPr marL="1371486" indent="0">
              <a:buNone/>
              <a:defRPr sz="2000"/>
            </a:lvl4pPr>
            <a:lvl5pPr marL="1828647" indent="0">
              <a:buNone/>
              <a:defRPr sz="2000"/>
            </a:lvl5pPr>
            <a:lvl6pPr marL="2285808" indent="0">
              <a:buNone/>
              <a:defRPr sz="2000"/>
            </a:lvl6pPr>
            <a:lvl7pPr marL="2742970" indent="0">
              <a:buNone/>
              <a:defRPr sz="2000"/>
            </a:lvl7pPr>
            <a:lvl8pPr marL="3200132" indent="0">
              <a:buNone/>
              <a:defRPr sz="2000"/>
            </a:lvl8pPr>
            <a:lvl9pPr marL="3657294" indent="0">
              <a:buNone/>
              <a:defRPr sz="2000"/>
            </a:lvl9pPr>
          </a:lstStyle>
          <a:p>
            <a:r>
              <a:rPr kumimoji="1" lang="ja-JP" altLang="en-US"/>
              <a:t>図を追加</a:t>
            </a:r>
          </a:p>
        </p:txBody>
      </p:sp>
      <p:sp>
        <p:nvSpPr>
          <p:cNvPr id="4" name="テキスト プレースホルダー 3"/>
          <p:cNvSpPr>
            <a:spLocks noGrp="1"/>
          </p:cNvSpPr>
          <p:nvPr>
            <p:ph type="body" sz="half" idx="2"/>
          </p:nvPr>
        </p:nvSpPr>
        <p:spPr>
          <a:xfrm>
            <a:off x="682328" y="2057400"/>
            <a:ext cx="3194944" cy="3811588"/>
          </a:xfrm>
        </p:spPr>
        <p:txBody>
          <a:bodyPr/>
          <a:lstStyle>
            <a:lvl1pPr marL="0" indent="0">
              <a:buNone/>
              <a:defRPr sz="1600"/>
            </a:lvl1pPr>
            <a:lvl2pPr marL="457162" indent="0">
              <a:buNone/>
              <a:defRPr sz="1400"/>
            </a:lvl2pPr>
            <a:lvl3pPr marL="914323" indent="0">
              <a:buNone/>
              <a:defRPr sz="1200"/>
            </a:lvl3pPr>
            <a:lvl4pPr marL="1371486" indent="0">
              <a:buNone/>
              <a:defRPr sz="1000"/>
            </a:lvl4pPr>
            <a:lvl5pPr marL="1828647" indent="0">
              <a:buNone/>
              <a:defRPr sz="1000"/>
            </a:lvl5pPr>
            <a:lvl6pPr marL="2285808" indent="0">
              <a:buNone/>
              <a:defRPr sz="1000"/>
            </a:lvl6pPr>
            <a:lvl7pPr marL="2742970" indent="0">
              <a:buNone/>
              <a:defRPr sz="1000"/>
            </a:lvl7pPr>
            <a:lvl8pPr marL="3200132" indent="0">
              <a:buNone/>
              <a:defRPr sz="1000"/>
            </a:lvl8pPr>
            <a:lvl9pPr marL="3657294"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BA120C-5B3C-42AD-87C3-4347826E7757}" type="datetimeFigureOut">
              <a:rPr kumimoji="1" lang="ja-JP" altLang="en-US" smtClean="0"/>
              <a:t>2025/11/5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109F1D3-AD2C-4104-9F98-AEF67A1CD8FD}" type="slidenum">
              <a:rPr kumimoji="1" lang="ja-JP" altLang="en-US" smtClean="0"/>
              <a:t>‹#›</a:t>
            </a:fld>
            <a:endParaRPr kumimoji="1" lang="ja-JP" altLang="en-US"/>
          </a:p>
        </p:txBody>
      </p:sp>
    </p:spTree>
    <p:extLst>
      <p:ext uri="{BB962C8B-B14F-4D97-AF65-F5344CB8AC3E}">
        <p14:creationId xmlns:p14="http://schemas.microsoft.com/office/powerpoint/2010/main" val="4055852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40" y="365127"/>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40"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3"/>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BA120C-5B3C-42AD-87C3-4347826E7757}" type="datetimeFigureOut">
              <a:rPr kumimoji="1" lang="ja-JP" altLang="en-US" smtClean="0"/>
              <a:t>2025/11/5</a:t>
            </a:fld>
            <a:endParaRPr kumimoji="1" lang="ja-JP" altLang="en-US"/>
          </a:p>
        </p:txBody>
      </p:sp>
      <p:sp>
        <p:nvSpPr>
          <p:cNvPr id="5" name="フッター プレースホルダー 4"/>
          <p:cNvSpPr>
            <a:spLocks noGrp="1"/>
          </p:cNvSpPr>
          <p:nvPr>
            <p:ph type="ftr" sz="quarter" idx="3"/>
          </p:nvPr>
        </p:nvSpPr>
        <p:spPr>
          <a:xfrm>
            <a:off x="3281365" y="6356353"/>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3"/>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09F1D3-AD2C-4104-9F98-AEF67A1CD8FD}" type="slidenum">
              <a:rPr kumimoji="1" lang="ja-JP" altLang="en-US" smtClean="0"/>
              <a:t>‹#›</a:t>
            </a:fld>
            <a:endParaRPr kumimoji="1" lang="ja-JP" altLang="en-US"/>
          </a:p>
        </p:txBody>
      </p:sp>
    </p:spTree>
    <p:extLst>
      <p:ext uri="{BB962C8B-B14F-4D97-AF65-F5344CB8AC3E}">
        <p14:creationId xmlns:p14="http://schemas.microsoft.com/office/powerpoint/2010/main" val="31686721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23"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82" indent="-228582" algn="l" defTabSz="914323"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743" indent="-228582" algn="l" defTabSz="914323"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04" indent="-228582" algn="l" defTabSz="914323"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066" indent="-228582" algn="l" defTabSz="9143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228" indent="-228582" algn="l" defTabSz="9143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390" indent="-228582" algn="l" defTabSz="9143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552" indent="-228582" algn="l" defTabSz="9143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713" indent="-228582" algn="l" defTabSz="9143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5874" indent="-228582" algn="l" defTabSz="9143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323" rtl="0" eaLnBrk="1" latinLnBrk="0" hangingPunct="1">
        <a:defRPr kumimoji="1" sz="1800" kern="1200">
          <a:solidFill>
            <a:schemeClr val="tx1"/>
          </a:solidFill>
          <a:latin typeface="+mn-lt"/>
          <a:ea typeface="+mn-ea"/>
          <a:cs typeface="+mn-cs"/>
        </a:defRPr>
      </a:lvl1pPr>
      <a:lvl2pPr marL="457162" algn="l" defTabSz="914323" rtl="0" eaLnBrk="1" latinLnBrk="0" hangingPunct="1">
        <a:defRPr kumimoji="1" sz="1800" kern="1200">
          <a:solidFill>
            <a:schemeClr val="tx1"/>
          </a:solidFill>
          <a:latin typeface="+mn-lt"/>
          <a:ea typeface="+mn-ea"/>
          <a:cs typeface="+mn-cs"/>
        </a:defRPr>
      </a:lvl2pPr>
      <a:lvl3pPr marL="914323" algn="l" defTabSz="914323" rtl="0" eaLnBrk="1" latinLnBrk="0" hangingPunct="1">
        <a:defRPr kumimoji="1" sz="1800" kern="1200">
          <a:solidFill>
            <a:schemeClr val="tx1"/>
          </a:solidFill>
          <a:latin typeface="+mn-lt"/>
          <a:ea typeface="+mn-ea"/>
          <a:cs typeface="+mn-cs"/>
        </a:defRPr>
      </a:lvl3pPr>
      <a:lvl4pPr marL="1371486" algn="l" defTabSz="914323" rtl="0" eaLnBrk="1" latinLnBrk="0" hangingPunct="1">
        <a:defRPr kumimoji="1" sz="1800" kern="1200">
          <a:solidFill>
            <a:schemeClr val="tx1"/>
          </a:solidFill>
          <a:latin typeface="+mn-lt"/>
          <a:ea typeface="+mn-ea"/>
          <a:cs typeface="+mn-cs"/>
        </a:defRPr>
      </a:lvl4pPr>
      <a:lvl5pPr marL="1828647" algn="l" defTabSz="914323" rtl="0" eaLnBrk="1" latinLnBrk="0" hangingPunct="1">
        <a:defRPr kumimoji="1" sz="1800" kern="1200">
          <a:solidFill>
            <a:schemeClr val="tx1"/>
          </a:solidFill>
          <a:latin typeface="+mn-lt"/>
          <a:ea typeface="+mn-ea"/>
          <a:cs typeface="+mn-cs"/>
        </a:defRPr>
      </a:lvl5pPr>
      <a:lvl6pPr marL="2285808" algn="l" defTabSz="914323" rtl="0" eaLnBrk="1" latinLnBrk="0" hangingPunct="1">
        <a:defRPr kumimoji="1" sz="1800" kern="1200">
          <a:solidFill>
            <a:schemeClr val="tx1"/>
          </a:solidFill>
          <a:latin typeface="+mn-lt"/>
          <a:ea typeface="+mn-ea"/>
          <a:cs typeface="+mn-cs"/>
        </a:defRPr>
      </a:lvl6pPr>
      <a:lvl7pPr marL="2742970" algn="l" defTabSz="914323" rtl="0" eaLnBrk="1" latinLnBrk="0" hangingPunct="1">
        <a:defRPr kumimoji="1" sz="1800" kern="1200">
          <a:solidFill>
            <a:schemeClr val="tx1"/>
          </a:solidFill>
          <a:latin typeface="+mn-lt"/>
          <a:ea typeface="+mn-ea"/>
          <a:cs typeface="+mn-cs"/>
        </a:defRPr>
      </a:lvl7pPr>
      <a:lvl8pPr marL="3200132" algn="l" defTabSz="914323" rtl="0" eaLnBrk="1" latinLnBrk="0" hangingPunct="1">
        <a:defRPr kumimoji="1" sz="1800" kern="1200">
          <a:solidFill>
            <a:schemeClr val="tx1"/>
          </a:solidFill>
          <a:latin typeface="+mn-lt"/>
          <a:ea typeface="+mn-ea"/>
          <a:cs typeface="+mn-cs"/>
        </a:defRPr>
      </a:lvl8pPr>
      <a:lvl9pPr marL="3657294" algn="l" defTabSz="914323"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4" name="楕円 3">
            <a:extLst>
              <a:ext uri="{FF2B5EF4-FFF2-40B4-BE49-F238E27FC236}">
                <a16:creationId xmlns:a16="http://schemas.microsoft.com/office/drawing/2014/main" id="{7ED467FE-5CB5-406C-B040-0FD77C65521E}"/>
              </a:ext>
            </a:extLst>
          </p:cNvPr>
          <p:cNvSpPr/>
          <p:nvPr/>
        </p:nvSpPr>
        <p:spPr>
          <a:xfrm>
            <a:off x="578224" y="336640"/>
            <a:ext cx="4235823" cy="956584"/>
          </a:xfrm>
          <a:prstGeom prst="ellipse">
            <a:avLst/>
          </a:prstGeom>
          <a:solidFill>
            <a:srgbClr val="FFFF00"/>
          </a:solidFill>
          <a:ln w="6350">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scene3d>
              <a:camera prst="orthographicFront"/>
              <a:lightRig rig="threePt" dir="t"/>
            </a:scene3d>
            <a:sp3d extrusionH="57150">
              <a:bevelT w="38100" h="38100" prst="relaxedInset"/>
            </a:sp3d>
          </a:bodyPr>
          <a:lstStyle/>
          <a:p>
            <a:pPr algn="ctr"/>
            <a:endParaRPr kumimoji="1" lang="ja-JP" altLang="en-US" sz="1000" dirty="0">
              <a:solidFill>
                <a:schemeClr val="tx1"/>
              </a:solidFill>
              <a:latin typeface="ＭＳ ゴシック" panose="020B0609070205080204" pitchFamily="49" charset="-128"/>
              <a:ea typeface="ＭＳ ゴシック" panose="020B0609070205080204" pitchFamily="49" charset="-128"/>
            </a:endParaRPr>
          </a:p>
        </p:txBody>
      </p:sp>
      <p:pic>
        <p:nvPicPr>
          <p:cNvPr id="2067" name="図 1"/>
          <p:cNvPicPr>
            <a:picLocks noChangeAspect="1" noChangeArrowheads="1"/>
          </p:cNvPicPr>
          <p:nvPr/>
        </p:nvPicPr>
        <p:blipFill>
          <a:blip r:embed="rId2" cstate="print">
            <a:extLst>
              <a:ext uri="{28A0092B-C50C-407E-A947-70E740481C1C}">
                <a14:useLocalDpi xmlns:a14="http://schemas.microsoft.com/office/drawing/2010/main" val="0"/>
              </a:ext>
            </a:extLst>
          </a:blip>
          <a:srcRect b="25151"/>
          <a:stretch>
            <a:fillRect/>
          </a:stretch>
        </p:blipFill>
        <p:spPr bwMode="auto">
          <a:xfrm>
            <a:off x="5521555" y="284389"/>
            <a:ext cx="773181" cy="763636"/>
          </a:xfrm>
          <a:prstGeom prst="rect">
            <a:avLst/>
          </a:prstGeom>
          <a:noFill/>
          <a:extLst>
            <a:ext uri="{909E8E84-426E-40DD-AFC4-6F175D3DCCD1}">
              <a14:hiddenFill xmlns:a14="http://schemas.microsoft.com/office/drawing/2010/main">
                <a:solidFill>
                  <a:srgbClr val="FFFFFF"/>
                </a:solidFill>
              </a14:hiddenFill>
            </a:ext>
          </a:extLst>
        </p:spPr>
      </p:pic>
      <p:sp>
        <p:nvSpPr>
          <p:cNvPr id="48" name="正方形/長方形 47">
            <a:extLst>
              <a:ext uri="{FF2B5EF4-FFF2-40B4-BE49-F238E27FC236}">
                <a16:creationId xmlns:a16="http://schemas.microsoft.com/office/drawing/2014/main" id="{6CB6DCED-9CD5-4454-9224-C65B32325854}"/>
              </a:ext>
            </a:extLst>
          </p:cNvPr>
          <p:cNvSpPr/>
          <p:nvPr/>
        </p:nvSpPr>
        <p:spPr>
          <a:xfrm>
            <a:off x="-1450215" y="212876"/>
            <a:ext cx="8346488" cy="1323439"/>
          </a:xfrm>
          <a:prstGeom prst="rect">
            <a:avLst/>
          </a:prstGeom>
          <a:noFill/>
        </p:spPr>
        <p:txBody>
          <a:bodyPr wrap="square" lIns="91440" tIns="45720" rIns="91440" bIns="45720">
            <a:spAutoFit/>
          </a:bodyPr>
          <a:lstStyle/>
          <a:p>
            <a:pPr algn="ctr"/>
            <a:r>
              <a:rPr lang="ja-JP" altLang="en-US" sz="4000" b="1" dirty="0">
                <a:ln w="6600">
                  <a:solidFill>
                    <a:schemeClr val="bg1">
                      <a:lumMod val="95000"/>
                    </a:schemeClr>
                  </a:solidFill>
                  <a:prstDash val="solid"/>
                </a:ln>
                <a:solidFill>
                  <a:srgbClr val="F10F0F"/>
                </a:solidFill>
                <a:effectLst>
                  <a:outerShdw dist="38100" dir="2700000" algn="tl" rotWithShape="0">
                    <a:schemeClr val="accent2"/>
                  </a:outerShdw>
                </a:effectLst>
                <a:latin typeface="UD デジタル 教科書体 NP-B" panose="02020700000000000000" pitchFamily="18" charset="-128"/>
                <a:ea typeface="UD デジタル 教科書体 NP-B" panose="02020700000000000000" pitchFamily="18" charset="-128"/>
              </a:rPr>
              <a:t>埼玉県犯罪被害者</a:t>
            </a:r>
            <a:endParaRPr lang="en-US" altLang="ja-JP" sz="4000" b="1" dirty="0">
              <a:ln w="6600">
                <a:solidFill>
                  <a:schemeClr val="bg1">
                    <a:lumMod val="95000"/>
                  </a:schemeClr>
                </a:solidFill>
                <a:prstDash val="solid"/>
              </a:ln>
              <a:solidFill>
                <a:srgbClr val="F10F0F"/>
              </a:solidFill>
              <a:effectLst>
                <a:outerShdw dist="38100" dir="2700000" algn="tl" rotWithShape="0">
                  <a:schemeClr val="accent2"/>
                </a:outerShdw>
              </a:effectLst>
              <a:latin typeface="UD デジタル 教科書体 NP-B" panose="02020700000000000000" pitchFamily="18" charset="-128"/>
              <a:ea typeface="UD デジタル 教科書体 NP-B" panose="02020700000000000000" pitchFamily="18" charset="-128"/>
            </a:endParaRPr>
          </a:p>
          <a:p>
            <a:pPr algn="ctr"/>
            <a:r>
              <a:rPr lang="ja-JP" altLang="en-US" sz="4000" b="1" dirty="0">
                <a:ln w="6600">
                  <a:solidFill>
                    <a:schemeClr val="bg1">
                      <a:lumMod val="95000"/>
                    </a:schemeClr>
                  </a:solidFill>
                  <a:prstDash val="solid"/>
                </a:ln>
                <a:solidFill>
                  <a:srgbClr val="F10F0F"/>
                </a:solidFill>
                <a:effectLst>
                  <a:outerShdw dist="38100" dir="2700000" algn="tl" rotWithShape="0">
                    <a:schemeClr val="accent2"/>
                  </a:outerShdw>
                </a:effectLst>
                <a:latin typeface="UD デジタル 教科書体 NP-B" panose="02020700000000000000" pitchFamily="18" charset="-128"/>
                <a:ea typeface="UD デジタル 教科書体 NP-B" panose="02020700000000000000" pitchFamily="18" charset="-128"/>
              </a:rPr>
              <a:t>支援推進協議会</a:t>
            </a:r>
            <a:r>
              <a:rPr lang="en-US" altLang="ja-JP" sz="4000" b="1" dirty="0">
                <a:ln w="6600">
                  <a:solidFill>
                    <a:schemeClr val="bg1">
                      <a:lumMod val="95000"/>
                    </a:schemeClr>
                  </a:solidFill>
                  <a:prstDash val="solid"/>
                </a:ln>
                <a:solidFill>
                  <a:srgbClr val="F10F0F"/>
                </a:solidFill>
                <a:effectLst>
                  <a:outerShdw dist="38100" dir="2700000" algn="tl" rotWithShape="0">
                    <a:schemeClr val="accent2"/>
                  </a:outerShdw>
                </a:effectLst>
                <a:latin typeface="UD デジタル 教科書体 NP-B" panose="02020700000000000000" pitchFamily="18" charset="-128"/>
                <a:ea typeface="UD デジタル 教科書体 NP-B" panose="02020700000000000000" pitchFamily="18" charset="-128"/>
              </a:rPr>
              <a:t>News</a:t>
            </a:r>
          </a:p>
        </p:txBody>
      </p:sp>
      <p:sp>
        <p:nvSpPr>
          <p:cNvPr id="27" name="正方形/長方形 26">
            <a:extLst>
              <a:ext uri="{FF2B5EF4-FFF2-40B4-BE49-F238E27FC236}">
                <a16:creationId xmlns:a16="http://schemas.microsoft.com/office/drawing/2014/main" id="{812D8D44-3AB2-4DD5-89D7-4EC495085824}"/>
              </a:ext>
            </a:extLst>
          </p:cNvPr>
          <p:cNvSpPr/>
          <p:nvPr/>
        </p:nvSpPr>
        <p:spPr>
          <a:xfrm>
            <a:off x="6674267" y="210397"/>
            <a:ext cx="3087925" cy="1082826"/>
          </a:xfrm>
          <a:prstGeom prst="rect">
            <a:avLst/>
          </a:prstGeom>
          <a:solidFill>
            <a:schemeClr val="bg1"/>
          </a:solidFill>
          <a:ln w="6350">
            <a:solidFill>
              <a:schemeClr val="tx1"/>
            </a:solidFill>
            <a:prstDash val="dashDot"/>
          </a:ln>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dist"/>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dist"/>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dist"/>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令和</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７</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年</a:t>
            </a:r>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11</a:t>
            </a:r>
            <a:r>
              <a:rPr kumimoji="1" lang="ja-JP" altLang="en-US" sz="1200" smtClean="0">
                <a:solidFill>
                  <a:schemeClr val="tx1"/>
                </a:solidFill>
                <a:latin typeface="UD デジタル 教科書体 NK-R" panose="02020400000000000000" pitchFamily="18" charset="-128"/>
                <a:ea typeface="UD デジタル 教科書体 NK-R" panose="02020400000000000000" pitchFamily="18" charset="-128"/>
              </a:rPr>
              <a:t>月５</a:t>
            </a:r>
            <a:r>
              <a:rPr lang="ja-JP" altLang="en-US" sz="1200" smtClean="0">
                <a:solidFill>
                  <a:schemeClr val="tx1"/>
                </a:solidFill>
                <a:latin typeface="UD デジタル 教科書体 NK-R" panose="02020400000000000000" pitchFamily="18" charset="-128"/>
                <a:ea typeface="UD デジタル 教科書体 NK-R" panose="02020400000000000000" pitchFamily="18" charset="-128"/>
              </a:rPr>
              <a:t>日</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発行</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dist"/>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埼玉県犯罪被害者支援推進協議会事務局</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dist"/>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（埼玉県警察犯罪被害者支援室）</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dist"/>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（埼玉県県民生活部防犯・交通安全課）</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en-US" altLang="ja-JP" sz="1200" dirty="0" err="1">
                <a:solidFill>
                  <a:schemeClr val="tx1"/>
                </a:solidFill>
                <a:latin typeface="UD デジタル 教科書体 NK-R" panose="02020400000000000000" pitchFamily="18" charset="-128"/>
                <a:ea typeface="UD デジタル 教科書体 NK-R" panose="02020400000000000000" pitchFamily="18" charset="-128"/>
              </a:rPr>
              <a:t>m</a:t>
            </a:r>
            <a:r>
              <a:rPr kumimoji="1" lang="en-US" altLang="ja-JP" sz="1200" dirty="0" err="1">
                <a:solidFill>
                  <a:schemeClr val="tx1"/>
                </a:solidFill>
                <a:latin typeface="UD デジタル 教科書体 NK-R" panose="02020400000000000000" pitchFamily="18" charset="-128"/>
                <a:ea typeface="UD デジタル 教科書体 NK-R" panose="02020400000000000000" pitchFamily="18" charset="-128"/>
              </a:rPr>
              <a:t>ail:shien@mail.police.pref.saitama</a:t>
            </a:r>
            <a:r>
              <a:rPr lang="en-US" altLang="ja-JP" sz="1200" dirty="0" err="1">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200" dirty="0" err="1">
                <a:solidFill>
                  <a:schemeClr val="tx1"/>
                </a:solidFill>
                <a:latin typeface="UD デジタル 教科書体 NK-R" panose="02020400000000000000" pitchFamily="18" charset="-128"/>
                <a:ea typeface="UD デジタル 教科書体 NK-R" panose="02020400000000000000" pitchFamily="18" charset="-128"/>
              </a:rPr>
              <a:t>jp</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algn="dist"/>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pic>
        <p:nvPicPr>
          <p:cNvPr id="16" name="図 15">
            <a:extLst>
              <a:ext uri="{FF2B5EF4-FFF2-40B4-BE49-F238E27FC236}">
                <a16:creationId xmlns:a16="http://schemas.microsoft.com/office/drawing/2014/main" id="{E3B3DAB6-B6AF-4DCB-9930-0731ACF2105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244930" y="1684556"/>
            <a:ext cx="654050" cy="5155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 name="図 46"/>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182897" y="700157"/>
            <a:ext cx="778117" cy="919637"/>
          </a:xfrm>
          <a:prstGeom prst="rect">
            <a:avLst/>
          </a:prstGeom>
          <a:grpFill/>
        </p:spPr>
      </p:pic>
      <p:pic>
        <p:nvPicPr>
          <p:cNvPr id="21" name="図 20">
            <a:extLst>
              <a:ext uri="{FF2B5EF4-FFF2-40B4-BE49-F238E27FC236}">
                <a16:creationId xmlns:a16="http://schemas.microsoft.com/office/drawing/2014/main" id="{00000000-0008-0000-0000-000037010000}"/>
              </a:ext>
            </a:extLst>
          </p:cNvPr>
          <p:cNvPicPr/>
          <p:nvPr/>
        </p:nvPicPr>
        <p:blipFill>
          <a:blip r:embed="rId5" cstate="print">
            <a:extLst>
              <a:ext uri="{28A0092B-C50C-407E-A947-70E740481C1C}">
                <a14:useLocalDpi xmlns:a14="http://schemas.microsoft.com/office/drawing/2010/main" val="0"/>
              </a:ext>
            </a:extLst>
          </a:blip>
          <a:stretch>
            <a:fillRect/>
          </a:stretch>
        </p:blipFill>
        <p:spPr>
          <a:xfrm>
            <a:off x="10244930" y="2264902"/>
            <a:ext cx="707569" cy="504852"/>
          </a:xfrm>
          <a:prstGeom prst="rect">
            <a:avLst/>
          </a:prstGeom>
        </p:spPr>
      </p:pic>
      <p:sp>
        <p:nvSpPr>
          <p:cNvPr id="2" name="正方形/長方形 1">
            <a:extLst>
              <a:ext uri="{FF2B5EF4-FFF2-40B4-BE49-F238E27FC236}">
                <a16:creationId xmlns:a16="http://schemas.microsoft.com/office/drawing/2014/main" id="{1E219BA2-2BB2-4661-9604-9B495A5A030C}"/>
              </a:ext>
            </a:extLst>
          </p:cNvPr>
          <p:cNvSpPr/>
          <p:nvPr/>
        </p:nvSpPr>
        <p:spPr>
          <a:xfrm>
            <a:off x="5199017" y="849284"/>
            <a:ext cx="1557661" cy="809699"/>
          </a:xfrm>
          <a:prstGeom prst="rect">
            <a:avLst/>
          </a:prstGeom>
          <a:no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kumimoji="1" lang="ja-JP" altLang="en-US" sz="600" dirty="0">
                <a:solidFill>
                  <a:schemeClr val="tx1"/>
                </a:solidFill>
                <a:latin typeface="UD デジタル 教科書体 NP-B" panose="02020700000000000000" pitchFamily="18" charset="-128"/>
                <a:ea typeface="UD デジタル 教科書体 NP-B" panose="02020700000000000000" pitchFamily="18" charset="-128"/>
              </a:rPr>
              <a:t>犯罪被害者等支援</a:t>
            </a:r>
            <a:endParaRPr kumimoji="1" lang="en-US" altLang="ja-JP" sz="600" dirty="0">
              <a:solidFill>
                <a:schemeClr val="tx1"/>
              </a:solidFill>
              <a:latin typeface="UD デジタル 教科書体 NP-B" panose="02020700000000000000" pitchFamily="18" charset="-128"/>
              <a:ea typeface="UD デジタル 教科書体 NP-B" panose="02020700000000000000" pitchFamily="18" charset="-128"/>
            </a:endParaRPr>
          </a:p>
          <a:p>
            <a:pPr algn="ctr"/>
            <a:r>
              <a:rPr lang="ja-JP" altLang="en-US" sz="600" dirty="0">
                <a:solidFill>
                  <a:schemeClr val="tx1"/>
                </a:solidFill>
                <a:latin typeface="UD デジタル 教科書体 NP-B" panose="02020700000000000000" pitchFamily="18" charset="-128"/>
                <a:ea typeface="UD デジタル 教科書体 NP-B" panose="02020700000000000000" pitchFamily="18" charset="-128"/>
              </a:rPr>
              <a:t>シンボルマーク「ギュッとちゃん」</a:t>
            </a:r>
            <a:endParaRPr kumimoji="1" lang="ja-JP" altLang="en-US" sz="600" dirty="0">
              <a:solidFill>
                <a:schemeClr val="tx1"/>
              </a:solidFill>
              <a:latin typeface="UD デジタル 教科書体 NP-B" panose="02020700000000000000" pitchFamily="18" charset="-128"/>
              <a:ea typeface="UD デジタル 教科書体 NP-B" panose="02020700000000000000" pitchFamily="18" charset="-128"/>
            </a:endParaRPr>
          </a:p>
        </p:txBody>
      </p:sp>
      <p:sp>
        <p:nvSpPr>
          <p:cNvPr id="13" name="正方形/長方形 12">
            <a:extLst>
              <a:ext uri="{FF2B5EF4-FFF2-40B4-BE49-F238E27FC236}">
                <a16:creationId xmlns:a16="http://schemas.microsoft.com/office/drawing/2014/main" id="{CA62DB7B-22D7-4EA8-A482-0667AADA229D}"/>
              </a:ext>
            </a:extLst>
          </p:cNvPr>
          <p:cNvSpPr/>
          <p:nvPr/>
        </p:nvSpPr>
        <p:spPr>
          <a:xfrm>
            <a:off x="376518" y="1671410"/>
            <a:ext cx="9385674" cy="3936014"/>
          </a:xfrm>
          <a:prstGeom prst="rect">
            <a:avLst/>
          </a:prstGeom>
          <a:noFill/>
          <a:ln w="285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kumimoji="1" lang="ja-JP" altLang="en-US" sz="10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8" name="正方形/長方形 7">
            <a:extLst>
              <a:ext uri="{FF2B5EF4-FFF2-40B4-BE49-F238E27FC236}">
                <a16:creationId xmlns:a16="http://schemas.microsoft.com/office/drawing/2014/main" id="{9EDB933B-1C9D-412E-B891-21727DC2C358}"/>
              </a:ext>
            </a:extLst>
          </p:cNvPr>
          <p:cNvSpPr/>
          <p:nvPr/>
        </p:nvSpPr>
        <p:spPr>
          <a:xfrm>
            <a:off x="4860634" y="2967335"/>
            <a:ext cx="184731" cy="923330"/>
          </a:xfrm>
          <a:prstGeom prst="rect">
            <a:avLst/>
          </a:prstGeom>
          <a:noFill/>
        </p:spPr>
        <p:txBody>
          <a:bodyPr wrap="none" lIns="91440" tIns="45720" rIns="91440" bIns="45720">
            <a:spAutoFit/>
          </a:bodyPr>
          <a:lstStyle/>
          <a:p>
            <a:pPr algn="ctr"/>
            <a:endParaRPr lang="ja-JP" altLang="en-US" sz="5400" b="0" cap="none" spc="0" dirty="0">
              <a:ln w="0"/>
              <a:solidFill>
                <a:schemeClr val="tx1"/>
              </a:solidFill>
              <a:effectLst>
                <a:outerShdw blurRad="38100" dist="19050" dir="2700000" algn="tl" rotWithShape="0">
                  <a:schemeClr val="dk1">
                    <a:alpha val="40000"/>
                  </a:schemeClr>
                </a:outerShdw>
              </a:effectLst>
            </a:endParaRPr>
          </a:p>
        </p:txBody>
      </p:sp>
      <p:sp>
        <p:nvSpPr>
          <p:cNvPr id="7" name="正方形/長方形 6">
            <a:extLst>
              <a:ext uri="{FF2B5EF4-FFF2-40B4-BE49-F238E27FC236}">
                <a16:creationId xmlns:a16="http://schemas.microsoft.com/office/drawing/2014/main" id="{A5D9D942-5ACC-4DE3-8130-4C3F63E78B58}"/>
              </a:ext>
            </a:extLst>
          </p:cNvPr>
          <p:cNvSpPr/>
          <p:nvPr/>
        </p:nvSpPr>
        <p:spPr>
          <a:xfrm>
            <a:off x="535640" y="1714111"/>
            <a:ext cx="4374775" cy="394543"/>
          </a:xfrm>
          <a:prstGeom prst="rect">
            <a:avLst/>
          </a:prstGeom>
          <a:solidFill>
            <a:srgbClr val="00B0F0"/>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lang="ja-JP" altLang="en-US" sz="2000" dirty="0">
                <a:solidFill>
                  <a:sysClr val="windowText" lastClr="000000"/>
                </a:solidFill>
                <a:latin typeface="UD デジタル 教科書体 NK-B" panose="02020700000000000000" pitchFamily="18" charset="-128"/>
                <a:ea typeface="UD デジタル 教科書体 NK-B" panose="02020700000000000000" pitchFamily="18" charset="-128"/>
              </a:rPr>
              <a:t>犯罪被害者等支援広報啓発強化期間</a:t>
            </a:r>
            <a:endParaRPr kumimoji="1" lang="ja-JP" altLang="en-US" sz="2000" dirty="0">
              <a:solidFill>
                <a:sysClr val="windowText" lastClr="000000"/>
              </a:solidFill>
              <a:latin typeface="UD デジタル 教科書体 NK-B" panose="02020700000000000000" pitchFamily="18" charset="-128"/>
              <a:ea typeface="UD デジタル 教科書体 NK-B" panose="02020700000000000000" pitchFamily="18" charset="-128"/>
            </a:endParaRPr>
          </a:p>
        </p:txBody>
      </p:sp>
      <p:sp>
        <p:nvSpPr>
          <p:cNvPr id="19" name="正方形/長方形 18">
            <a:extLst>
              <a:ext uri="{FF2B5EF4-FFF2-40B4-BE49-F238E27FC236}">
                <a16:creationId xmlns:a16="http://schemas.microsoft.com/office/drawing/2014/main" id="{84B55332-F47F-47B0-A201-05C7443BD59F}"/>
              </a:ext>
            </a:extLst>
          </p:cNvPr>
          <p:cNvSpPr/>
          <p:nvPr/>
        </p:nvSpPr>
        <p:spPr>
          <a:xfrm>
            <a:off x="535640" y="2152791"/>
            <a:ext cx="4374775" cy="3387397"/>
          </a:xfrm>
          <a:prstGeom prst="rect">
            <a:avLst/>
          </a:prstGeom>
          <a:solidFill>
            <a:schemeClr val="bg1"/>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r>
              <a:rPr lang="ja-JP" altLang="en-US" sz="1200" dirty="0">
                <a:solidFill>
                  <a:schemeClr val="tx1"/>
                </a:solidFill>
                <a:latin typeface="UD デジタル 教科書体 NK-B" panose="02020700000000000000" pitchFamily="18" charset="-128"/>
                <a:ea typeface="UD デジタル 教科書体 NK-B" panose="02020700000000000000" pitchFamily="18" charset="-128"/>
              </a:rPr>
              <a:t>　</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第４次犯罪被害者等基本計画（令和３年３月</a:t>
            </a:r>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30</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日閣議決定）では、犯罪被害者等基本法（平成１６年１２月８日法律第</a:t>
            </a:r>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161</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号）が成立した</a:t>
            </a:r>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12</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月１日を末日とした１週間（</a:t>
            </a:r>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11</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月</a:t>
            </a:r>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25</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日から１２月１日まで）を、「犯罪被害者週間」とし、</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犯罪被害者等支援に関する広報啓発活動に集中的に取り組むものとされており、当県でも、例年、関係機関等と共同で、「犯罪被害者支援県民のつどい」を開催する（</a:t>
            </a:r>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本年も開催予定）などしてきましたが、本年は、</a:t>
            </a:r>
            <a:r>
              <a:rPr kumimoji="1" lang="ja-JP" altLang="en-US" sz="1200" b="1" dirty="0">
                <a:solidFill>
                  <a:schemeClr val="tx1"/>
                </a:solidFill>
                <a:latin typeface="UD デジタル 教科書体 NK-B" panose="02020700000000000000" pitchFamily="18" charset="-128"/>
                <a:ea typeface="UD デジタル 教科書体 NK-B" panose="02020700000000000000" pitchFamily="18" charset="-128"/>
              </a:rPr>
              <a:t>令和７年</a:t>
            </a:r>
            <a:r>
              <a:rPr kumimoji="1" lang="en-US" altLang="ja-JP" sz="1200" b="1" dirty="0">
                <a:solidFill>
                  <a:schemeClr val="tx1"/>
                </a:solidFill>
                <a:latin typeface="UD デジタル 教科書体 NK-B" panose="02020700000000000000" pitchFamily="18" charset="-128"/>
                <a:ea typeface="UD デジタル 教科書体 NK-B" panose="02020700000000000000" pitchFamily="18" charset="-128"/>
              </a:rPr>
              <a:t>11</a:t>
            </a:r>
            <a:r>
              <a:rPr kumimoji="1" lang="ja-JP" altLang="en-US" sz="1200" b="1" dirty="0">
                <a:solidFill>
                  <a:schemeClr val="tx1"/>
                </a:solidFill>
                <a:latin typeface="UD デジタル 教科書体 NK-B" panose="02020700000000000000" pitchFamily="18" charset="-128"/>
                <a:ea typeface="UD デジタル 教科書体 NK-B" panose="02020700000000000000" pitchFamily="18" charset="-128"/>
              </a:rPr>
              <a:t>月１日（土）から１２月１日（月）まで</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を「犯罪被害者等支援広報啓発強化期間」に設定し、社会全体で犯罪被害者等を支える気運の醸成を図ることとなりました。</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つきましては、各会員様におかれましても、職域の範囲内で広報啓発に取り組んでいただければ幸いです。</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また、彩の国犯罪被害者ワンストップ支援センター（県、県警察及び（公社）埼玉犯罪</a:t>
            </a:r>
            <a:r>
              <a:rPr lang="ja-JP" altLang="en-US" sz="1200" dirty="0" smtClean="0">
                <a:solidFill>
                  <a:schemeClr val="tx1"/>
                </a:solidFill>
                <a:latin typeface="UD デジタル 教科書体 NK-R" panose="02020400000000000000" pitchFamily="18" charset="-128"/>
                <a:ea typeface="UD デジタル 教科書体 NK-R" panose="02020400000000000000" pitchFamily="18" charset="-128"/>
              </a:rPr>
              <a:t>被害者援助センター</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の三者）主催で、強化期間中に右記のイベントを企画しておりますので、こちらの取組に関しても、ぜひご協力をお願いいたします。</a:t>
            </a:r>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 name="正方形/長方形 2">
            <a:extLst>
              <a:ext uri="{FF2B5EF4-FFF2-40B4-BE49-F238E27FC236}">
                <a16:creationId xmlns:a16="http://schemas.microsoft.com/office/drawing/2014/main" id="{92FCC9B7-AFBE-459B-8108-0600E6DDF20C}"/>
              </a:ext>
            </a:extLst>
          </p:cNvPr>
          <p:cNvSpPr/>
          <p:nvPr/>
        </p:nvSpPr>
        <p:spPr>
          <a:xfrm>
            <a:off x="4963887" y="1711234"/>
            <a:ext cx="365760" cy="395455"/>
          </a:xfrm>
          <a:prstGeom prst="rect">
            <a:avLst/>
          </a:prstGeom>
          <a:solidFill>
            <a:srgbClr val="6DFB8F"/>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kumimoji="1"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犯</a:t>
            </a:r>
          </a:p>
        </p:txBody>
      </p:sp>
      <p:sp>
        <p:nvSpPr>
          <p:cNvPr id="23" name="正方形/長方形 22">
            <a:extLst>
              <a:ext uri="{FF2B5EF4-FFF2-40B4-BE49-F238E27FC236}">
                <a16:creationId xmlns:a16="http://schemas.microsoft.com/office/drawing/2014/main" id="{DD007149-0EAD-48E4-A242-ECFC0576BB69}"/>
              </a:ext>
            </a:extLst>
          </p:cNvPr>
          <p:cNvSpPr/>
          <p:nvPr/>
        </p:nvSpPr>
        <p:spPr>
          <a:xfrm>
            <a:off x="5367662" y="1711233"/>
            <a:ext cx="365760" cy="395455"/>
          </a:xfrm>
          <a:prstGeom prst="rect">
            <a:avLst/>
          </a:prstGeom>
          <a:solidFill>
            <a:srgbClr val="FFCCCC"/>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罪</a:t>
            </a:r>
            <a:endParaRPr kumimoji="1" lang="ja-JP" altLang="en-US" sz="16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24" name="正方形/長方形 23">
            <a:extLst>
              <a:ext uri="{FF2B5EF4-FFF2-40B4-BE49-F238E27FC236}">
                <a16:creationId xmlns:a16="http://schemas.microsoft.com/office/drawing/2014/main" id="{A3A6C1C9-5977-4F26-B01D-CBAA388838F4}"/>
              </a:ext>
            </a:extLst>
          </p:cNvPr>
          <p:cNvSpPr/>
          <p:nvPr/>
        </p:nvSpPr>
        <p:spPr>
          <a:xfrm>
            <a:off x="5771437" y="1711232"/>
            <a:ext cx="365760" cy="395455"/>
          </a:xfrm>
          <a:prstGeom prst="rect">
            <a:avLst/>
          </a:prstGeom>
          <a:solidFill>
            <a:srgbClr val="6DFB8F"/>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被</a:t>
            </a:r>
            <a:endParaRPr kumimoji="1" lang="ja-JP" altLang="en-US" sz="16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25" name="正方形/長方形 24">
            <a:extLst>
              <a:ext uri="{FF2B5EF4-FFF2-40B4-BE49-F238E27FC236}">
                <a16:creationId xmlns:a16="http://schemas.microsoft.com/office/drawing/2014/main" id="{37C631BB-3FF2-4D78-97BF-54F8300279C5}"/>
              </a:ext>
            </a:extLst>
          </p:cNvPr>
          <p:cNvSpPr/>
          <p:nvPr/>
        </p:nvSpPr>
        <p:spPr>
          <a:xfrm>
            <a:off x="6174272" y="1711231"/>
            <a:ext cx="365760" cy="395455"/>
          </a:xfrm>
          <a:prstGeom prst="rect">
            <a:avLst/>
          </a:prstGeom>
          <a:solidFill>
            <a:srgbClr val="FFCCCC"/>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kumimoji="1"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害</a:t>
            </a:r>
          </a:p>
        </p:txBody>
      </p:sp>
      <p:sp>
        <p:nvSpPr>
          <p:cNvPr id="26" name="正方形/長方形 25">
            <a:extLst>
              <a:ext uri="{FF2B5EF4-FFF2-40B4-BE49-F238E27FC236}">
                <a16:creationId xmlns:a16="http://schemas.microsoft.com/office/drawing/2014/main" id="{0B3003CE-06AF-4629-8ACE-AEB881ED9596}"/>
              </a:ext>
            </a:extLst>
          </p:cNvPr>
          <p:cNvSpPr/>
          <p:nvPr/>
        </p:nvSpPr>
        <p:spPr>
          <a:xfrm>
            <a:off x="6571474" y="1711231"/>
            <a:ext cx="365760" cy="395455"/>
          </a:xfrm>
          <a:prstGeom prst="rect">
            <a:avLst/>
          </a:prstGeom>
          <a:solidFill>
            <a:srgbClr val="6DFB8F"/>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kumimoji="1"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者</a:t>
            </a:r>
          </a:p>
        </p:txBody>
      </p:sp>
      <p:sp>
        <p:nvSpPr>
          <p:cNvPr id="28" name="正方形/長方形 27">
            <a:extLst>
              <a:ext uri="{FF2B5EF4-FFF2-40B4-BE49-F238E27FC236}">
                <a16:creationId xmlns:a16="http://schemas.microsoft.com/office/drawing/2014/main" id="{F2384BEF-519D-42AE-8E05-18509E27E29E}"/>
              </a:ext>
            </a:extLst>
          </p:cNvPr>
          <p:cNvSpPr/>
          <p:nvPr/>
        </p:nvSpPr>
        <p:spPr>
          <a:xfrm>
            <a:off x="6972984" y="1711230"/>
            <a:ext cx="365760" cy="395455"/>
          </a:xfrm>
          <a:prstGeom prst="rect">
            <a:avLst/>
          </a:prstGeom>
          <a:solidFill>
            <a:srgbClr val="FFCCCC"/>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kumimoji="1"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支</a:t>
            </a:r>
          </a:p>
        </p:txBody>
      </p:sp>
      <p:sp>
        <p:nvSpPr>
          <p:cNvPr id="29" name="正方形/長方形 28">
            <a:extLst>
              <a:ext uri="{FF2B5EF4-FFF2-40B4-BE49-F238E27FC236}">
                <a16:creationId xmlns:a16="http://schemas.microsoft.com/office/drawing/2014/main" id="{D99923CC-8CBF-4198-99F5-C964D5C3A02B}"/>
              </a:ext>
            </a:extLst>
          </p:cNvPr>
          <p:cNvSpPr/>
          <p:nvPr/>
        </p:nvSpPr>
        <p:spPr>
          <a:xfrm>
            <a:off x="7391869" y="1713010"/>
            <a:ext cx="365760" cy="395455"/>
          </a:xfrm>
          <a:prstGeom prst="rect">
            <a:avLst/>
          </a:prstGeom>
          <a:solidFill>
            <a:srgbClr val="6DFB8F"/>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援</a:t>
            </a:r>
            <a:endParaRPr kumimoji="1" lang="ja-JP" altLang="en-US" sz="16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6" name="正方形/長方形 5">
            <a:extLst>
              <a:ext uri="{FF2B5EF4-FFF2-40B4-BE49-F238E27FC236}">
                <a16:creationId xmlns:a16="http://schemas.microsoft.com/office/drawing/2014/main" id="{E85C8B1D-0C75-469E-9260-0D9A1D490598}"/>
              </a:ext>
            </a:extLst>
          </p:cNvPr>
          <p:cNvSpPr/>
          <p:nvPr/>
        </p:nvSpPr>
        <p:spPr>
          <a:xfrm>
            <a:off x="7745423" y="1727790"/>
            <a:ext cx="1943161" cy="338554"/>
          </a:xfrm>
          <a:prstGeom prst="rect">
            <a:avLst/>
          </a:prstGeom>
          <a:noFill/>
        </p:spPr>
        <p:txBody>
          <a:bodyPr wrap="none" lIns="91440" tIns="45720" rIns="91440" bIns="45720">
            <a:spAutoFit/>
          </a:bodyPr>
          <a:lstStyle/>
          <a:p>
            <a:pPr algn="ctr"/>
            <a:r>
              <a:rPr lang="ja-JP" altLang="en-US" sz="1600" b="1" cap="none" spc="0" dirty="0">
                <a:ln w="0"/>
                <a:solidFill>
                  <a:schemeClr val="bg1"/>
                </a:solidFill>
                <a:highlight>
                  <a:srgbClr val="F10F0F"/>
                </a:highlight>
                <a:latin typeface="UD デジタル 教科書体 NK-B" panose="02020700000000000000" pitchFamily="18" charset="-128"/>
                <a:ea typeface="UD デジタル 教科書体 NK-B" panose="02020700000000000000" pitchFamily="18" charset="-128"/>
              </a:rPr>
              <a:t>ピクチャーコンテスト</a:t>
            </a:r>
          </a:p>
        </p:txBody>
      </p:sp>
      <p:sp>
        <p:nvSpPr>
          <p:cNvPr id="9" name="正方形/長方形 8">
            <a:extLst>
              <a:ext uri="{FF2B5EF4-FFF2-40B4-BE49-F238E27FC236}">
                <a16:creationId xmlns:a16="http://schemas.microsoft.com/office/drawing/2014/main" id="{43772693-BC4C-43AC-B356-03DF46D28E87}"/>
              </a:ext>
            </a:extLst>
          </p:cNvPr>
          <p:cNvSpPr/>
          <p:nvPr/>
        </p:nvSpPr>
        <p:spPr>
          <a:xfrm>
            <a:off x="4963887" y="2167859"/>
            <a:ext cx="4724697" cy="2098925"/>
          </a:xfrm>
          <a:prstGeom prst="rect">
            <a:avLst/>
          </a:prstGeom>
          <a:solidFill>
            <a:srgbClr val="CEF3FE"/>
          </a:solidFill>
          <a:ln w="6350">
            <a:noFill/>
          </a:ln>
          <a:effectLst>
            <a:softEdge rad="406400"/>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r>
              <a:rPr kumimoji="1" lang="ja-JP" altLang="en-US" sz="1000" dirty="0">
                <a:solidFill>
                  <a:schemeClr val="tx1"/>
                </a:solidFill>
                <a:latin typeface="ＭＳ ゴシック" panose="020B0609070205080204" pitchFamily="49" charset="-128"/>
                <a:ea typeface="ＭＳ ゴシック" panose="020B0609070205080204" pitchFamily="49" charset="-128"/>
              </a:rPr>
              <a:t>　</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犯罪被害者等を社会全体で「支える」「やさしい」「あたたかい」社会づくりをテーマに、テーマに沿う写真及び絵画を広く県民から募集するコンテスト</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応募期間</a:t>
            </a:r>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令和７年</a:t>
            </a:r>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11</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月１日（土）から令和８年１月</a:t>
            </a:r>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16</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日（金）の間</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応募対象</a:t>
            </a:r>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写真部門：</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年齢制限等なし</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絵画部門：小学５年生以下</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応募方法</a:t>
            </a:r>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写真部門は、専用電子申請フォーム</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を利</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用、絵画部門は警察本部への郵送又は県</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内</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最寄り警察署への持参して応募</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詳しくは埼玉県警察ホームページを</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ご確認ください。</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endPar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0" name="正方形/長方形 29">
            <a:extLst>
              <a:ext uri="{FF2B5EF4-FFF2-40B4-BE49-F238E27FC236}">
                <a16:creationId xmlns:a16="http://schemas.microsoft.com/office/drawing/2014/main" id="{203478C7-41FC-438E-9F13-D5CFCFCB28D0}"/>
              </a:ext>
            </a:extLst>
          </p:cNvPr>
          <p:cNvSpPr/>
          <p:nvPr/>
        </p:nvSpPr>
        <p:spPr>
          <a:xfrm>
            <a:off x="376518" y="5671344"/>
            <a:ext cx="6380160" cy="1148555"/>
          </a:xfrm>
          <a:prstGeom prst="rect">
            <a:avLst/>
          </a:prstGeom>
          <a:solidFill>
            <a:schemeClr val="bg1"/>
          </a:solidFill>
          <a:ln w="285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令和</a:t>
            </a:r>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7</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年度より、対象犯罪における犯罪被害者等の多様なニーズを一元的に把握し、関係機関</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が連携して対応するため、県を</a:t>
            </a:r>
            <a:r>
              <a:rPr kumimoji="1" lang="ja-JP" altLang="en-US" sz="1200" b="1" dirty="0" smtClean="0">
                <a:solidFill>
                  <a:schemeClr val="tx1"/>
                </a:solidFill>
                <a:latin typeface="UD デジタル 教科書体 NK-B" panose="02020700000000000000" pitchFamily="18" charset="-128"/>
                <a:ea typeface="UD デジタル 教科書体 NK-B" panose="02020700000000000000" pitchFamily="18" charset="-128"/>
              </a:rPr>
              <a:t>コーディネーター</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に据えた「</a:t>
            </a:r>
            <a:r>
              <a:rPr kumimoji="1" lang="ja-JP" altLang="en-US" sz="1200" dirty="0">
                <a:solidFill>
                  <a:schemeClr val="tx1"/>
                </a:solidFill>
                <a:latin typeface="UD デジタル 教科書体 NK-B" panose="02020700000000000000" pitchFamily="18" charset="-128"/>
                <a:ea typeface="UD デジタル 教科書体 NK-B" panose="02020700000000000000" pitchFamily="18" charset="-128"/>
              </a:rPr>
              <a:t>支援調整会議</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」を設置しています。</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この枠組みの運用に当たり、各会員様のお力添え（ご意見等を頂戴し、支援計画（コーディネー　</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ト）に反映）をいただくことも想定しておりますので、ご理解ご協力をお願いいたします。</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5" name="四角形: 角を丸くする 14">
            <a:extLst>
              <a:ext uri="{FF2B5EF4-FFF2-40B4-BE49-F238E27FC236}">
                <a16:creationId xmlns:a16="http://schemas.microsoft.com/office/drawing/2014/main" id="{5840C488-0B24-4106-892A-D25530BAEABA}"/>
              </a:ext>
            </a:extLst>
          </p:cNvPr>
          <p:cNvSpPr/>
          <p:nvPr/>
        </p:nvSpPr>
        <p:spPr>
          <a:xfrm>
            <a:off x="4963887" y="4074732"/>
            <a:ext cx="2803704" cy="327147"/>
          </a:xfrm>
          <a:prstGeom prst="roundRect">
            <a:avLst/>
          </a:prstGeom>
          <a:solidFill>
            <a:srgbClr val="FFFF00"/>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kumimoji="1" lang="ja-JP" altLang="en-US" sz="1200" dirty="0">
                <a:solidFill>
                  <a:schemeClr val="tx1"/>
                </a:solidFill>
                <a:latin typeface="UD デジタル 教科書体 NK-B" panose="02020700000000000000" pitchFamily="18" charset="-128"/>
                <a:ea typeface="UD デジタル 教科書体 NK-B" panose="02020700000000000000" pitchFamily="18" charset="-128"/>
              </a:rPr>
              <a:t>犯罪被害者支援県民のつどい</a:t>
            </a:r>
            <a:r>
              <a:rPr kumimoji="1" lang="en-US" altLang="ja-JP" sz="1200" dirty="0">
                <a:solidFill>
                  <a:schemeClr val="tx1"/>
                </a:solidFill>
                <a:latin typeface="UD デジタル 教科書体 NK-B" panose="02020700000000000000" pitchFamily="18" charset="-128"/>
                <a:ea typeface="UD デジタル 教科書体 NK-B" panose="02020700000000000000" pitchFamily="18" charset="-128"/>
              </a:rPr>
              <a:t>-2025-</a:t>
            </a:r>
            <a:endParaRPr kumimoji="1" lang="ja-JP" altLang="en-US" sz="12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34" name="正方形/長方形 33">
            <a:extLst>
              <a:ext uri="{FF2B5EF4-FFF2-40B4-BE49-F238E27FC236}">
                <a16:creationId xmlns:a16="http://schemas.microsoft.com/office/drawing/2014/main" id="{FCE86716-D7E8-4DB0-9E21-3314ABB544F7}"/>
              </a:ext>
            </a:extLst>
          </p:cNvPr>
          <p:cNvSpPr/>
          <p:nvPr/>
        </p:nvSpPr>
        <p:spPr>
          <a:xfrm>
            <a:off x="4995587" y="4450851"/>
            <a:ext cx="4692997" cy="1089337"/>
          </a:xfrm>
          <a:prstGeom prst="rect">
            <a:avLst/>
          </a:prstGeom>
          <a:solidFill>
            <a:srgbClr val="FFFF71"/>
          </a:solidFill>
          <a:ln w="6350">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r>
              <a:rPr kumimoji="1" lang="ja-JP" altLang="en-US" sz="1200" dirty="0">
                <a:solidFill>
                  <a:schemeClr val="tx1"/>
                </a:solidFill>
                <a:latin typeface="ＭＳ ゴシック" panose="020B0609070205080204" pitchFamily="49" charset="-128"/>
                <a:ea typeface="ＭＳ ゴシック" panose="020B0609070205080204" pitchFamily="49" charset="-128"/>
              </a:rPr>
              <a:t>　</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例年実施している社会全体で犯罪被害者等を支える気運を醸成するための特化イベント</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日時</a:t>
            </a:r>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令和７年</a:t>
            </a:r>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11</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月</a:t>
            </a:r>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22</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日（土）午後１時</a:t>
            </a:r>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30</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分から午後４時３０分</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場所</a:t>
            </a:r>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越谷レイクタウン</a:t>
            </a:r>
            <a:r>
              <a:rPr lang="en-US" altLang="ja-JP" sz="1200" dirty="0" err="1">
                <a:solidFill>
                  <a:schemeClr val="tx1"/>
                </a:solidFill>
                <a:latin typeface="UD デジタル 教科書体 NK-R" panose="02020400000000000000" pitchFamily="18" charset="-128"/>
                <a:ea typeface="UD デジタル 教科書体 NK-R" panose="02020400000000000000" pitchFamily="18" charset="-128"/>
              </a:rPr>
              <a:t>Kaze</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光の広場</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内容</a:t>
            </a:r>
            <a:r>
              <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県警音楽隊の演奏に合わせた</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遺族写真、コメント等のモニター　</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放映、越谷アルファーズによるチアパフォーマンス 等</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2" name="正方形/長方形 31">
            <a:extLst>
              <a:ext uri="{FF2B5EF4-FFF2-40B4-BE49-F238E27FC236}">
                <a16:creationId xmlns:a16="http://schemas.microsoft.com/office/drawing/2014/main" id="{ECBAC3C4-D189-49CA-A981-F01E3172A629}"/>
              </a:ext>
            </a:extLst>
          </p:cNvPr>
          <p:cNvSpPr/>
          <p:nvPr/>
        </p:nvSpPr>
        <p:spPr>
          <a:xfrm>
            <a:off x="535640" y="5689314"/>
            <a:ext cx="3566098" cy="335486"/>
          </a:xfrm>
          <a:prstGeom prst="rect">
            <a:avLst/>
          </a:prstGeom>
          <a:solidFill>
            <a:schemeClr val="accent2"/>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lang="ja-JP" altLang="en-US" sz="1400" dirty="0">
                <a:solidFill>
                  <a:sysClr val="windowText" lastClr="000000"/>
                </a:solidFill>
                <a:latin typeface="UD デジタル 教科書体 NK-B" panose="02020700000000000000" pitchFamily="18" charset="-128"/>
                <a:ea typeface="UD デジタル 教科書体 NK-B" panose="02020700000000000000" pitchFamily="18" charset="-128"/>
              </a:rPr>
              <a:t>多機関連携の新たな枠組み（支援調整会議）</a:t>
            </a:r>
            <a:endParaRPr kumimoji="1" lang="ja-JP" altLang="en-US" sz="1400" dirty="0">
              <a:solidFill>
                <a:sysClr val="windowText" lastClr="000000"/>
              </a:solidFill>
              <a:latin typeface="UD デジタル 教科書体 NK-B" panose="02020700000000000000" pitchFamily="18" charset="-128"/>
              <a:ea typeface="UD デジタル 教科書体 NK-B" panose="02020700000000000000" pitchFamily="18" charset="-128"/>
            </a:endParaRPr>
          </a:p>
        </p:txBody>
      </p:sp>
      <p:pic>
        <p:nvPicPr>
          <p:cNvPr id="10" name="図 9">
            <a:extLst>
              <a:ext uri="{FF2B5EF4-FFF2-40B4-BE49-F238E27FC236}">
                <a16:creationId xmlns:a16="http://schemas.microsoft.com/office/drawing/2014/main" id="{5833E4DC-38B6-4F96-B973-A008C043890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566096" y="2999559"/>
            <a:ext cx="963386" cy="963386"/>
          </a:xfrm>
          <a:prstGeom prst="rect">
            <a:avLst/>
          </a:prstGeom>
        </p:spPr>
      </p:pic>
      <p:sp>
        <p:nvSpPr>
          <p:cNvPr id="62" name="正方形/長方形 61">
            <a:extLst>
              <a:ext uri="{FF2B5EF4-FFF2-40B4-BE49-F238E27FC236}">
                <a16:creationId xmlns:a16="http://schemas.microsoft.com/office/drawing/2014/main" id="{188C3ED2-3490-44B8-AF12-108378A337DD}"/>
              </a:ext>
            </a:extLst>
          </p:cNvPr>
          <p:cNvSpPr/>
          <p:nvPr/>
        </p:nvSpPr>
        <p:spPr>
          <a:xfrm>
            <a:off x="6842354" y="5663804"/>
            <a:ext cx="2919837" cy="1103288"/>
          </a:xfrm>
          <a:prstGeom prst="rect">
            <a:avLst/>
          </a:prstGeom>
          <a:noFill/>
          <a:ln w="28575">
            <a:noFill/>
          </a:ln>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犯罪被害者等及び支援者のため</a:t>
            </a:r>
            <a:endPar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のポータルサイト「</a:t>
            </a:r>
            <a:r>
              <a:rPr lang="ja-JP" altLang="en-US" sz="1050" dirty="0">
                <a:solidFill>
                  <a:schemeClr val="tx1"/>
                </a:solidFill>
                <a:latin typeface="UD デジタル 教科書体 NK-B" panose="02020700000000000000" pitchFamily="18" charset="-128"/>
                <a:ea typeface="UD デジタル 教科書体 NK-B" panose="02020700000000000000" pitchFamily="18" charset="-128"/>
              </a:rPr>
              <a:t>ギュっと</a:t>
            </a:r>
            <a:r>
              <a:rPr kumimoji="1" lang="ja-JP" altLang="en-US" sz="1050" dirty="0">
                <a:solidFill>
                  <a:schemeClr val="tx1"/>
                </a:solidFill>
                <a:latin typeface="UD デジタル 教科書体 NK-B" panose="02020700000000000000" pitchFamily="18" charset="-128"/>
                <a:ea typeface="UD デジタル 教科書体 NK-B" panose="02020700000000000000" pitchFamily="18" charset="-128"/>
              </a:rPr>
              <a:t>ＣＨ（チャ</a:t>
            </a:r>
            <a:endParaRPr kumimoji="1" lang="en-US" altLang="ja-JP" sz="1050" dirty="0">
              <a:solidFill>
                <a:schemeClr val="tx1"/>
              </a:solidFill>
              <a:latin typeface="UD デジタル 教科書体 NK-B" panose="02020700000000000000" pitchFamily="18" charset="-128"/>
              <a:ea typeface="UD デジタル 教科書体 NK-B" panose="02020700000000000000" pitchFamily="18" charset="-128"/>
            </a:endParaRPr>
          </a:p>
          <a:p>
            <a:r>
              <a:rPr kumimoji="1" lang="ja-JP" altLang="en-US" sz="1050" dirty="0">
                <a:solidFill>
                  <a:schemeClr val="tx1"/>
                </a:solidFill>
                <a:latin typeface="UD デジタル 教科書体 NK-B" panose="02020700000000000000" pitchFamily="18" charset="-128"/>
                <a:ea typeface="UD デジタル 教科書体 NK-B" panose="02020700000000000000" pitchFamily="18" charset="-128"/>
              </a:rPr>
              <a:t>ンネル）</a:t>
            </a: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」が警察庁</a:t>
            </a:r>
            <a:r>
              <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W</a:t>
            </a:r>
            <a:r>
              <a:rPr lang="en-US" altLang="ja-JP" sz="1050" dirty="0">
                <a:solidFill>
                  <a:schemeClr val="tx1"/>
                </a:solidFill>
                <a:latin typeface="UD デジタル 教科書体 NK-R" panose="02020400000000000000" pitchFamily="18" charset="-128"/>
                <a:ea typeface="UD デジタル 教科書体 NK-R" panose="02020400000000000000" pitchFamily="18" charset="-128"/>
              </a:rPr>
              <a:t>EB</a:t>
            </a:r>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サイト内に</a:t>
            </a:r>
            <a:endParaRPr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開設されております。様々な機会に</a:t>
            </a:r>
            <a:endParaRPr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ご活用</a:t>
            </a:r>
            <a:r>
              <a:rPr kumimoji="1" lang="ja-JP" altLang="en-US" sz="1050" dirty="0">
                <a:solidFill>
                  <a:schemeClr val="tx1"/>
                </a:solidFill>
                <a:latin typeface="UD デジタル 教科書体 NK-R" panose="02020400000000000000" pitchFamily="18" charset="-128"/>
                <a:ea typeface="UD デジタル 教科書体 NK-R" panose="02020400000000000000" pitchFamily="18" charset="-128"/>
              </a:rPr>
              <a:t>ください。</a:t>
            </a:r>
            <a:endPar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5" name="楕円 4">
            <a:extLst>
              <a:ext uri="{FF2B5EF4-FFF2-40B4-BE49-F238E27FC236}">
                <a16:creationId xmlns:a16="http://schemas.microsoft.com/office/drawing/2014/main" id="{CD3AEFFF-8B91-4F99-A2BA-CA66E38C3AD9}"/>
              </a:ext>
            </a:extLst>
          </p:cNvPr>
          <p:cNvSpPr/>
          <p:nvPr/>
        </p:nvSpPr>
        <p:spPr>
          <a:xfrm>
            <a:off x="6871063" y="5669280"/>
            <a:ext cx="1476103" cy="321859"/>
          </a:xfrm>
          <a:prstGeom prst="ellipse">
            <a:avLst/>
          </a:prstGeom>
          <a:solidFill>
            <a:srgbClr val="FFC000"/>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kumimoji="1" lang="ja-JP" altLang="en-US" sz="1200" dirty="0">
                <a:solidFill>
                  <a:sysClr val="windowText" lastClr="000000"/>
                </a:solidFill>
                <a:latin typeface="UD デジタル 教科書体 NK-B" panose="02020700000000000000" pitchFamily="18" charset="-128"/>
                <a:ea typeface="UD デジタル 教科書体 NK-B" panose="02020700000000000000" pitchFamily="18" charset="-128"/>
              </a:rPr>
              <a:t>紹介コーナー</a:t>
            </a:r>
          </a:p>
        </p:txBody>
      </p:sp>
      <p:pic>
        <p:nvPicPr>
          <p:cNvPr id="65" name="図 64">
            <a:extLst>
              <a:ext uri="{FF2B5EF4-FFF2-40B4-BE49-F238E27FC236}">
                <a16:creationId xmlns:a16="http://schemas.microsoft.com/office/drawing/2014/main" id="{2AFF536D-E128-4465-885D-088970B6083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919942" y="5933259"/>
            <a:ext cx="859058" cy="869133"/>
          </a:xfrm>
          <a:prstGeom prst="rect">
            <a:avLst/>
          </a:prstGeom>
        </p:spPr>
      </p:pic>
    </p:spTree>
    <p:extLst>
      <p:ext uri="{BB962C8B-B14F-4D97-AF65-F5344CB8AC3E}">
        <p14:creationId xmlns:p14="http://schemas.microsoft.com/office/powerpoint/2010/main" val="41827911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1">
      <a:majorFont>
        <a:latin typeface="ＭＳ ゴシック"/>
        <a:ea typeface="ＭＳ ゴシック"/>
        <a:cs typeface=""/>
      </a:majorFont>
      <a:minorFont>
        <a:latin typeface="ＭＳ ゴシック"/>
        <a:ea typeface="ＭＳ 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6350">
          <a:solidFill>
            <a:schemeClr val="tx1"/>
          </a:solidFill>
        </a:ln>
        <a:effectLst/>
      </a:spPr>
      <a:bodyPr lIns="72000" tIns="72000" rIns="72000" bIns="72000" rtlCol="0" anchor="ctr"/>
      <a:lstStyle>
        <a:defPPr algn="ctr">
          <a:defRPr kumimoji="1" sz="1000" dirty="0" smtClean="0">
            <a:solidFill>
              <a:schemeClr val="tx1"/>
            </a:solidFill>
            <a:latin typeface="ＭＳ ゴシック" panose="020B0609070205080204" pitchFamily="49" charset="-128"/>
            <a:ea typeface="ＭＳ ゴシック" panose="020B0609070205080204" pitchFamily="49" charset="-128"/>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solidFill>
          <a:schemeClr val="bg1">
            <a:alpha val="99000"/>
          </a:schemeClr>
        </a:solidFill>
        <a:ln w="6350">
          <a:solidFill>
            <a:schemeClr val="tx1"/>
          </a:solidFill>
        </a:ln>
      </a:spPr>
      <a:bodyPr vert="horz" wrap="square" lIns="72000" tIns="72000" rIns="72000" bIns="72000" rtlCol="0" anchor="ctr" anchorCtr="0">
        <a:noAutofit/>
      </a:bodyPr>
      <a:lstStyle>
        <a:defPPr>
          <a:defRPr kumimoji="1" dirty="0">
            <a:latin typeface="ＭＳ ゴシック" panose="020B0609070205080204" pitchFamily="49" charset="-128"/>
            <a:ea typeface="ＭＳ ゴシック" panose="020B0609070205080204" pitchFamily="49" charset="-128"/>
          </a:defRPr>
        </a:defPPr>
      </a:lstStyle>
    </a:txDef>
  </a:objectDefaults>
  <a:extraClrSchemeLst/>
  <a:extLst>
    <a:ext uri="{05A4C25C-085E-4340-85A3-A5531E510DB2}">
      <thm15:themeFamily xmlns:thm15="http://schemas.microsoft.com/office/thememl/2012/main" name="プレゼンテーション1" id="{093134D5-C7BF-4199-A3A1-2B1C524D74F3}" vid="{E03A1FFC-2AFE-4B1B-952E-F18B90C32EE6}"/>
    </a:ext>
  </a:extLst>
</a:theme>
</file>

<file path=docProps/app.xml><?xml version="1.0" encoding="utf-8"?>
<Properties xmlns="http://schemas.openxmlformats.org/officeDocument/2006/extended-properties" xmlns:vt="http://schemas.openxmlformats.org/officeDocument/2006/docPropsVTypes">
  <Template>blank</Template>
  <TotalTime>3208</TotalTime>
  <Words>707</Words>
  <Application>Microsoft Office PowerPoint</Application>
  <PresentationFormat>A4 210 x 297 mm</PresentationFormat>
  <Paragraphs>59</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ＭＳ ゴシック</vt:lpstr>
      <vt:lpstr>UD デジタル 教科書体 NK-B</vt:lpstr>
      <vt:lpstr>UD デジタル 教科書体 NK-R</vt:lpstr>
      <vt:lpstr>UD デジタル 教科書体 NP-B</vt:lpstr>
      <vt:lpstr>Arial</vt:lpstr>
      <vt:lpstr>Office テーマ</vt:lpstr>
      <vt:lpstr>PowerPoint プレゼンテーション</vt:lpstr>
    </vt:vector>
  </TitlesOfParts>
  <Company>埼玉県警察本部</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友則 歩</dc:creator>
  <cp:lastModifiedBy>SPNET</cp:lastModifiedBy>
  <cp:revision>274</cp:revision>
  <cp:lastPrinted>2025-05-30T02:02:23Z</cp:lastPrinted>
  <dcterms:created xsi:type="dcterms:W3CDTF">2019-06-17T06:51:58Z</dcterms:created>
  <dcterms:modified xsi:type="dcterms:W3CDTF">2025-11-04T23:04:06Z</dcterms:modified>
</cp:coreProperties>
</file>