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8280400" cy="10799763"/>
  <p:notesSz cx="6770688" cy="9902825"/>
  <p:defaultTextStyle>
    <a:defPPr>
      <a:defRPr lang="ja-JP"/>
    </a:defPPr>
    <a:lvl1pPr marL="0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1pPr>
    <a:lvl2pPr marL="520305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2pPr>
    <a:lvl3pPr marL="1040611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3pPr>
    <a:lvl4pPr marL="1560916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4pPr>
    <a:lvl5pPr marL="2081221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5pPr>
    <a:lvl6pPr marL="2601527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6pPr>
    <a:lvl7pPr marL="3121832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7pPr>
    <a:lvl8pPr marL="3642137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8pPr>
    <a:lvl9pPr marL="4162443" algn="l" defTabSz="1040611" rtl="0" eaLnBrk="1" latinLnBrk="0" hangingPunct="1">
      <a:defRPr kumimoji="1" sz="2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33CC33"/>
    <a:srgbClr val="FF3300"/>
    <a:srgbClr val="FFFFCC"/>
    <a:srgbClr val="CCEC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FD04A-18A0-489F-9B0C-B9335454F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050" y="1767462"/>
            <a:ext cx="6210300" cy="3759918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664E29-FB01-4E51-8397-3544C354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050" y="5672376"/>
            <a:ext cx="6210300" cy="260744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6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2" indent="0" algn="ctr">
              <a:buNone/>
              <a:defRPr sz="900"/>
            </a:lvl6pPr>
            <a:lvl7pPr marL="1542975" indent="0" algn="ctr">
              <a:buNone/>
              <a:defRPr sz="900"/>
            </a:lvl7pPr>
            <a:lvl8pPr marL="1800137" indent="0" algn="ctr">
              <a:buNone/>
              <a:defRPr sz="900"/>
            </a:lvl8pPr>
            <a:lvl9pPr marL="20573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F101E0-723A-4AB3-B797-91B66013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70726-EB3C-441F-BF43-FCF7EBFA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3F503-4340-4872-8374-1E43BF87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91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34C595-1BA9-4225-81ED-746D3EF9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193037-2E63-4720-94A4-D0DE65864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CE0327-87C6-4B82-80B4-3AC428EA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D50F76-ED95-4B48-A299-8256408B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2A3D4A-40B7-4591-9594-7454205D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6636C0-9437-44A7-A03F-C68F37A90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25662" y="574988"/>
            <a:ext cx="1785461" cy="9152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6BA3EF-346F-4B9B-BC35-0BBD8C223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9277" y="574988"/>
            <a:ext cx="5252879" cy="9152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AB670-BC21-4B48-B451-0A535032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448762-75DD-444D-8F56-16107761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99C015-D6B0-49AF-B73A-62E764C4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308E2-D300-40EE-BC23-5CFB5956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CED2C-EC29-4819-839F-75A3F127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28CC9C-E606-47DD-B831-B026B455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28A837-EB31-4C80-A466-6134F8B1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4347DB-590D-4DED-AA65-7128A120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7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33AD2-BCAC-4A7E-AA02-B05EBD30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67" y="2692444"/>
            <a:ext cx="7141845" cy="449240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901793-AEC5-460B-A8BD-C0F7A29CC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67" y="7227343"/>
            <a:ext cx="7141845" cy="2362448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2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8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F1F246-1096-49CC-A705-02B7F196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15800F-8488-430F-97F2-9EFA4922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998756-3894-4860-A291-D5FB2303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7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C962B9-CEA3-4FB2-AE92-3FD33070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22E5C-DC87-4E67-A73A-E447B6233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78" y="2874937"/>
            <a:ext cx="3519170" cy="68523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DA7400-0042-46E1-8905-F162AFF4C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953" y="2874937"/>
            <a:ext cx="3519170" cy="68523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9E2147-5C93-4363-9D77-4A0F8483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808C88-8887-4563-827E-8ED4E6A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575965-E2FD-4A5D-86D8-AB04D6AC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0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76330-E323-4C35-92ED-B11E1E33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59" y="574992"/>
            <a:ext cx="7141845" cy="208745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029845-246D-4568-929E-1ADA4A7E7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359" y="2647447"/>
            <a:ext cx="3502997" cy="129747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6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2" indent="0">
              <a:buNone/>
              <a:defRPr sz="900" b="1"/>
            </a:lvl6pPr>
            <a:lvl7pPr marL="1542975" indent="0">
              <a:buNone/>
              <a:defRPr sz="900" b="1"/>
            </a:lvl7pPr>
            <a:lvl8pPr marL="1800137" indent="0">
              <a:buNone/>
              <a:defRPr sz="900" b="1"/>
            </a:lvl8pPr>
            <a:lvl9pPr marL="20573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3283E11-C6FA-42A1-A0BD-31DA76E50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359" y="3944914"/>
            <a:ext cx="3502997" cy="580237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EFFCC6-98EC-4677-828B-6AAEC291F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1955" y="2647447"/>
            <a:ext cx="3520248" cy="1297471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6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2" indent="0">
              <a:buNone/>
              <a:defRPr sz="900" b="1"/>
            </a:lvl6pPr>
            <a:lvl7pPr marL="1542975" indent="0">
              <a:buNone/>
              <a:defRPr sz="900" b="1"/>
            </a:lvl7pPr>
            <a:lvl8pPr marL="1800137" indent="0">
              <a:buNone/>
              <a:defRPr sz="900" b="1"/>
            </a:lvl8pPr>
            <a:lvl9pPr marL="20573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89E09A-0DA0-4684-A2D0-F6D45C591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1955" y="3944914"/>
            <a:ext cx="3520248" cy="580237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C4CD6A-C4D5-431D-8D3B-85A535D8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6327FEE-6417-4607-A6D4-FD871C57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80463C6-01CC-4287-82EE-4C9BAD0B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EAD1CA-CE5E-4CAD-9EBB-23040145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82A0C6-ED2F-4FDA-A914-E68546E7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F49336-6614-483E-8201-F0D74766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51CAC4-2D21-4775-999B-EB6754D5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7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5BE2251-7DC3-4E06-812B-61406AB7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B65BBB-B583-488A-91B9-70B5DC86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9630BE-14D0-4F60-BAA4-E694F74E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CB0C7-6520-449F-90A6-B8EFCB94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58" y="719986"/>
            <a:ext cx="2670644" cy="251994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27B4A6-9328-44D7-9AE0-F99D21AE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251" y="1554968"/>
            <a:ext cx="4191953" cy="7674832"/>
          </a:xfrm>
        </p:spPr>
        <p:txBody>
          <a:bodyPr/>
          <a:lstStyle>
            <a:lvl1pPr>
              <a:defRPr sz="1800"/>
            </a:lvl1pPr>
            <a:lvl2pPr>
              <a:defRPr sz="1574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A37762-B408-430B-80F5-9C3E306A0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358" y="3239932"/>
            <a:ext cx="2670644" cy="6002369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6" indent="0">
              <a:buNone/>
              <a:defRPr sz="563"/>
            </a:lvl4pPr>
            <a:lvl5pPr marL="1028649" indent="0">
              <a:buNone/>
              <a:defRPr sz="563"/>
            </a:lvl5pPr>
            <a:lvl6pPr marL="1285812" indent="0">
              <a:buNone/>
              <a:defRPr sz="563"/>
            </a:lvl6pPr>
            <a:lvl7pPr marL="1542975" indent="0">
              <a:buNone/>
              <a:defRPr sz="563"/>
            </a:lvl7pPr>
            <a:lvl8pPr marL="1800137" indent="0">
              <a:buNone/>
              <a:defRPr sz="563"/>
            </a:lvl8pPr>
            <a:lvl9pPr marL="20573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46E5FF-E7C6-4D54-A203-863CA8F9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C363C0-41C3-4E47-A3E2-98DFE2AC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1832B9-997B-4DEB-8589-BAF7F5E9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5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817E2-EC18-4D28-90C8-3529B3A3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58" y="719986"/>
            <a:ext cx="2670644" cy="251994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8D12806-0E40-4D20-B113-35031BC1B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20251" y="1554968"/>
            <a:ext cx="4191953" cy="7674832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4"/>
            </a:lvl2pPr>
            <a:lvl3pPr marL="514325" indent="0">
              <a:buNone/>
              <a:defRPr sz="1350"/>
            </a:lvl3pPr>
            <a:lvl4pPr marL="771486" indent="0">
              <a:buNone/>
              <a:defRPr sz="1125"/>
            </a:lvl4pPr>
            <a:lvl5pPr marL="1028649" indent="0">
              <a:buNone/>
              <a:defRPr sz="1125"/>
            </a:lvl5pPr>
            <a:lvl6pPr marL="1285812" indent="0">
              <a:buNone/>
              <a:defRPr sz="1125"/>
            </a:lvl6pPr>
            <a:lvl7pPr marL="1542975" indent="0">
              <a:buNone/>
              <a:defRPr sz="1125"/>
            </a:lvl7pPr>
            <a:lvl8pPr marL="1800137" indent="0">
              <a:buNone/>
              <a:defRPr sz="1125"/>
            </a:lvl8pPr>
            <a:lvl9pPr marL="2057300" indent="0">
              <a:buNone/>
              <a:defRPr sz="1125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A2C49F-C360-45E1-9BF0-4F03AEF9A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358" y="3239932"/>
            <a:ext cx="2670644" cy="6002369"/>
          </a:xfr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6" indent="0">
              <a:buNone/>
              <a:defRPr sz="563"/>
            </a:lvl4pPr>
            <a:lvl5pPr marL="1028649" indent="0">
              <a:buNone/>
              <a:defRPr sz="563"/>
            </a:lvl5pPr>
            <a:lvl6pPr marL="1285812" indent="0">
              <a:buNone/>
              <a:defRPr sz="563"/>
            </a:lvl6pPr>
            <a:lvl7pPr marL="1542975" indent="0">
              <a:buNone/>
              <a:defRPr sz="563"/>
            </a:lvl7pPr>
            <a:lvl8pPr marL="1800137" indent="0">
              <a:buNone/>
              <a:defRPr sz="563"/>
            </a:lvl8pPr>
            <a:lvl9pPr marL="20573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BA7A66-080F-4269-AFB2-6EA09413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3AB26B-7F0B-445F-8D72-6E6B04E9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A5575E-637C-4C15-8B82-80389190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6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4B6946-4B3D-45B8-8351-27F69D28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1" y="574992"/>
            <a:ext cx="7141845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4EF19-D0E2-4DFA-BA48-FB47C8FB8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281" y="2874937"/>
            <a:ext cx="7141845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C4BA6E-EDC1-440C-A77E-250FA4FFE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9278" y="10009781"/>
            <a:ext cx="1863090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C196-BC10-466A-9D5C-7229EFAA9194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A9C7D9-9BC1-406A-A430-B1105C629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2886" y="10009781"/>
            <a:ext cx="2794635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1D0766-117F-47DE-96BF-B47BD4F53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033" y="10009781"/>
            <a:ext cx="1863090" cy="5749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06D4-A385-4CEB-881E-C27D4A13B5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19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25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2" indent="-128582" algn="l" defTabSz="514325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4" kern="1200">
          <a:solidFill>
            <a:schemeClr val="tx1"/>
          </a:solidFill>
          <a:latin typeface="+mn-lt"/>
          <a:ea typeface="+mn-ea"/>
          <a:cs typeface="+mn-cs"/>
        </a:defRPr>
      </a:lvl1pPr>
      <a:lvl2pPr marL="38574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05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7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31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39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9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6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2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5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7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00" algn="l" defTabSz="514325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DE841C-4924-4CC5-882D-1CE1EE52ED43}"/>
              </a:ext>
            </a:extLst>
          </p:cNvPr>
          <p:cNvSpPr txBox="1"/>
          <p:nvPr/>
        </p:nvSpPr>
        <p:spPr>
          <a:xfrm>
            <a:off x="729838" y="2098845"/>
            <a:ext cx="7012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犯罪被害者支援</a:t>
            </a:r>
            <a:endParaRPr lang="en-US" altLang="ja-JP" sz="4000" b="1" dirty="0"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48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県民のつどい</a:t>
            </a:r>
            <a:r>
              <a:rPr lang="en-US" altLang="ja-JP" sz="4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-2025-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CEBC6B5-DCE9-FA64-4E17-8969DDAAFDEF}"/>
              </a:ext>
            </a:extLst>
          </p:cNvPr>
          <p:cNvGrpSpPr/>
          <p:nvPr/>
        </p:nvGrpSpPr>
        <p:grpSpPr>
          <a:xfrm>
            <a:off x="675036" y="4346691"/>
            <a:ext cx="5669847" cy="969927"/>
            <a:chOff x="755203" y="4361210"/>
            <a:chExt cx="5669847" cy="96992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41EBD31-FCB7-4ADB-8D65-0646E4A4E6EA}"/>
                </a:ext>
              </a:extLst>
            </p:cNvPr>
            <p:cNvSpPr txBox="1"/>
            <p:nvPr/>
          </p:nvSpPr>
          <p:spPr>
            <a:xfrm>
              <a:off x="755204" y="4361210"/>
              <a:ext cx="30861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日時　１１月２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ja-JP" altLang="en-US" sz="24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578AF9A-9D26-4E08-96BC-2AF4EB8354BD}"/>
                </a:ext>
              </a:extLst>
            </p:cNvPr>
            <p:cNvSpPr txBox="1"/>
            <p:nvPr/>
          </p:nvSpPr>
          <p:spPr>
            <a:xfrm>
              <a:off x="755203" y="4869472"/>
              <a:ext cx="5669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会場　イオンレイクタウン</a:t>
              </a:r>
              <a:r>
                <a:rPr lang="en-US" altLang="ja-JP" sz="2400" b="1" dirty="0" err="1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kaze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光の広場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A314CED-E1B8-4EB8-AD04-610929FF8B4A}"/>
                </a:ext>
              </a:extLst>
            </p:cNvPr>
            <p:cNvSpPr txBox="1"/>
            <p:nvPr/>
          </p:nvSpPr>
          <p:spPr>
            <a:xfrm>
              <a:off x="3404560" y="4363522"/>
              <a:ext cx="2900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 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</a:t>
              </a:r>
              <a:r>
                <a:rPr lang="ja-JP" altLang="en-US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</a:t>
              </a:r>
              <a:r>
                <a:rPr lang="en-US" altLang="ja-JP" sz="2400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endParaRPr lang="ja-JP" altLang="en-US" sz="24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9ABDE1E-2B1A-4FC2-8833-A6D1A61C0F4B}"/>
              </a:ext>
            </a:extLst>
          </p:cNvPr>
          <p:cNvGrpSpPr/>
          <p:nvPr/>
        </p:nvGrpSpPr>
        <p:grpSpPr>
          <a:xfrm>
            <a:off x="1617735" y="9970773"/>
            <a:ext cx="5107066" cy="437196"/>
            <a:chOff x="654895" y="10175790"/>
            <a:chExt cx="5107066" cy="306543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01B552C-663E-4CAD-B73F-FDA4F242E3F3}"/>
                </a:ext>
              </a:extLst>
            </p:cNvPr>
            <p:cNvSpPr/>
            <p:nvPr/>
          </p:nvSpPr>
          <p:spPr>
            <a:xfrm>
              <a:off x="654895" y="10326492"/>
              <a:ext cx="5107066" cy="155841"/>
            </a:xfrm>
            <a:prstGeom prst="rect">
              <a:avLst/>
            </a:prstGeom>
            <a:noFill/>
          </p:spPr>
          <p:txBody>
            <a:bodyPr wrap="square" lIns="82953" tIns="41476" rIns="82953" bIns="41476">
              <a:spAutoFit/>
            </a:bodyPr>
            <a:lstStyle/>
            <a:p>
              <a:pPr algn="ctr"/>
              <a:r>
                <a:rPr lang="ja-JP" altLang="en-US" sz="900" b="1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埼玉県・埼玉県警察・（公社）埼玉犯罪被害者援助センター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B3FC434-1A22-4FFC-9CF0-EE2046B2473C}"/>
                </a:ext>
              </a:extLst>
            </p:cNvPr>
            <p:cNvSpPr/>
            <p:nvPr/>
          </p:nvSpPr>
          <p:spPr>
            <a:xfrm>
              <a:off x="932624" y="10175790"/>
              <a:ext cx="4624689" cy="155841"/>
            </a:xfrm>
            <a:prstGeom prst="rect">
              <a:avLst/>
            </a:prstGeom>
            <a:noFill/>
          </p:spPr>
          <p:txBody>
            <a:bodyPr wrap="square" lIns="82953" tIns="41476" rIns="82953" bIns="41476">
              <a:spAutoFit/>
            </a:bodyPr>
            <a:lstStyle/>
            <a:p>
              <a:pPr algn="ctr"/>
              <a:r>
                <a:rPr lang="ja-JP" altLang="en-US" sz="900" b="1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彩の国犯罪被害者ワンストップ支援センター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553FE8B-432A-1D0D-0F8C-832B563F16FF}"/>
              </a:ext>
            </a:extLst>
          </p:cNvPr>
          <p:cNvGrpSpPr/>
          <p:nvPr/>
        </p:nvGrpSpPr>
        <p:grpSpPr>
          <a:xfrm>
            <a:off x="994023" y="9896959"/>
            <a:ext cx="992710" cy="744291"/>
            <a:chOff x="858421" y="9890823"/>
            <a:chExt cx="992710" cy="744291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8993F73-C54E-4D1D-A357-FBA07EF9A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210" y="9890823"/>
              <a:ext cx="468134" cy="517146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B67AADB-3017-4C9C-B6FE-2AC6B2C4A2E4}"/>
                </a:ext>
              </a:extLst>
            </p:cNvPr>
            <p:cNvSpPr/>
            <p:nvPr/>
          </p:nvSpPr>
          <p:spPr>
            <a:xfrm>
              <a:off x="858421" y="10419670"/>
              <a:ext cx="992710" cy="215444"/>
            </a:xfrm>
            <a:prstGeom prst="rect">
              <a:avLst/>
            </a:prstGeom>
            <a:noFill/>
          </p:spPr>
          <p:txBody>
            <a:bodyPr wrap="square" lIns="91441" tIns="45720" rIns="91441" bIns="45720">
              <a:spAutoFit/>
            </a:bodyPr>
            <a:lstStyle/>
            <a:p>
              <a:pPr algn="ctr"/>
              <a:r>
                <a:rPr lang="en-US" altLang="ja-JP" sz="400" dirty="0">
                  <a:ln w="0"/>
                  <a:solidFill>
                    <a:schemeClr val="accent4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公社</a:t>
              </a:r>
              <a:r>
                <a:rPr lang="en-US" altLang="ja-JP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r>
                <a:rPr lang="ja-JP" altLang="en-US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埼玉犯罪被害者援助センター</a:t>
              </a:r>
              <a:endParaRPr lang="en-US" altLang="ja-JP" sz="4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マスコット「こころんちゃん」</a:t>
              </a:r>
              <a:endParaRPr lang="en-US" altLang="ja-JP" sz="4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E0BB5A1-8B93-4300-990A-037A9198FE6D}"/>
              </a:ext>
            </a:extLst>
          </p:cNvPr>
          <p:cNvGrpSpPr/>
          <p:nvPr/>
        </p:nvGrpSpPr>
        <p:grpSpPr>
          <a:xfrm>
            <a:off x="1671389" y="9777073"/>
            <a:ext cx="1259201" cy="831925"/>
            <a:chOff x="5550799" y="8909783"/>
            <a:chExt cx="1414769" cy="840914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69C53A6-240B-4B4F-B73C-0E4621A5AE14}"/>
                </a:ext>
              </a:extLst>
            </p:cNvPr>
            <p:cNvSpPr/>
            <p:nvPr/>
          </p:nvSpPr>
          <p:spPr>
            <a:xfrm>
              <a:off x="5550799" y="9550109"/>
              <a:ext cx="1414769" cy="200588"/>
            </a:xfrm>
            <a:prstGeom prst="rect">
              <a:avLst/>
            </a:prstGeom>
            <a:noFill/>
          </p:spPr>
          <p:txBody>
            <a:bodyPr wrap="square" lIns="82953" tIns="41476" rIns="82953" bIns="41476">
              <a:spAutoFit/>
            </a:bodyPr>
            <a:lstStyle/>
            <a:p>
              <a:pPr algn="ctr"/>
              <a:r>
                <a:rPr lang="ja-JP" altLang="en-US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埼玉県警察マスコット</a:t>
              </a:r>
              <a:endParaRPr lang="en-US" altLang="ja-JP" sz="4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4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「ポッポ君」「ポポ美ちゃん」</a:t>
              </a:r>
              <a:endParaRPr lang="en-US" altLang="ja-JP" sz="4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9AEFD87-C7DF-447F-AA65-AC913FFC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39" b="90000" l="9863" r="89863">
                          <a14:foregroundMark x1="23836" y1="37742" x2="60548" y2="41613"/>
                          <a14:foregroundMark x1="60548" y1="41613" x2="65205" y2="49677"/>
                          <a14:foregroundMark x1="25753" y1="28387" x2="22636" y2="41774"/>
                          <a14:foregroundMark x1="24720" y1="50521" x2="26027" y2="51290"/>
                          <a14:foregroundMark x1="69041" y1="49032" x2="65753" y2="69677"/>
                          <a14:foregroundMark x1="65753" y1="69677" x2="70411" y2="70323"/>
                          <a14:foregroundMark x1="76438" y1="44839" x2="78904" y2="44516"/>
                          <a14:foregroundMark x1="76438" y1="40000" x2="78356" y2="38710"/>
                          <a14:foregroundMark x1="79726" y1="51935" x2="82740" y2="50645"/>
                          <a14:foregroundMark x1="60548" y1="28710" x2="56438" y2="37419"/>
                          <a14:foregroundMark x1="49041" y1="32903" x2="48767" y2="36129"/>
                          <a14:foregroundMark x1="37534" y1="32258" x2="38630" y2="37097"/>
                          <a14:foregroundMark x1="34521" y1="31613" x2="41370" y2="24194"/>
                          <a14:foregroundMark x1="45753" y1="4839" x2="44384" y2="4839"/>
                          <a14:foregroundMark x1="20822" y1="38710" x2="59178" y2="45484"/>
                          <a14:foregroundMark x1="59178" y1="45484" x2="72603" y2="55161"/>
                          <a14:foregroundMark x1="26301" y1="25484" x2="34247" y2="45806"/>
                          <a14:foregroundMark x1="34247" y1="45806" x2="49589" y2="48710"/>
                          <a14:foregroundMark x1="29589" y1="23871" x2="46849" y2="32258"/>
                          <a14:foregroundMark x1="46849" y1="32258" x2="55616" y2="28710"/>
                          <a14:foregroundMark x1="30137" y1="28710" x2="47397" y2="43548"/>
                          <a14:foregroundMark x1="64110" y1="36774" x2="73425" y2="55806"/>
                          <a14:foregroundMark x1="73425" y1="55806" x2="77808" y2="39355"/>
                          <a14:foregroundMark x1="73425" y1="41613" x2="78904" y2="38387"/>
                          <a14:foregroundMark x1="79452" y1="43871" x2="78082" y2="66129"/>
                          <a14:foregroundMark x1="78082" y1="66129" x2="62466" y2="56452"/>
                          <a14:foregroundMark x1="62466" y1="56452" x2="61918" y2="54839"/>
                          <a14:foregroundMark x1="25205" y1="51935" x2="63288" y2="59677"/>
                          <a14:foregroundMark x1="63288" y1="59677" x2="63562" y2="64194"/>
                          <a14:foregroundMark x1="49589" y1="21613" x2="61918" y2="42903"/>
                          <a14:foregroundMark x1="47945" y1="26129" x2="43014" y2="47742"/>
                          <a14:foregroundMark x1="43014" y1="47742" x2="53151" y2="52903"/>
                          <a14:foregroundMark x1="38356" y1="43548" x2="34795" y2="57097"/>
                          <a14:foregroundMark x1="81370" y1="43548" x2="84110" y2="49677"/>
                          <a14:foregroundMark x1="82740" y1="58710" x2="81370" y2="66452"/>
                          <a14:foregroundMark x1="81918" y1="51935" x2="85205" y2="66129"/>
                          <a14:foregroundMark x1="75616" y1="71290" x2="66849" y2="67097"/>
                          <a14:foregroundMark x1="73425" y1="74194" x2="59452" y2="62581"/>
                          <a14:foregroundMark x1="77260" y1="71290" x2="77534" y2="75161"/>
                          <a14:foregroundMark x1="24676" y1="49025" x2="28388" y2="55855"/>
                          <a14:foregroundMark x1="42192" y1="12903" x2="57534" y2="30645"/>
                          <a14:foregroundMark x1="57534" y1="30645" x2="57534" y2="30645"/>
                          <a14:foregroundMark x1="25205" y1="31613" x2="23000" y2="42368"/>
                          <a14:foregroundMark x1="26849" y1="21290" x2="18356" y2="40000"/>
                          <a14:foregroundMark x1="18356" y1="40000" x2="18356" y2="41935"/>
                          <a14:foregroundMark x1="27397" y1="21935" x2="19726" y2="40645"/>
                          <a14:foregroundMark x1="23285" y1="47424" x2="27687" y2="55809"/>
                          <a14:foregroundMark x1="19726" y1="40645" x2="20403" y2="41935"/>
                          <a14:foregroundMark x1="24274" y1="51615" x2="28201" y2="55843"/>
                          <a14:foregroundMark x1="24235" y1="53897" x2="24824" y2="54998"/>
                          <a14:foregroundMark x1="32151" y1="60633" x2="32329" y2="60645"/>
                          <a14:foregroundMark x1="24624" y1="53097" x2="26280" y2="56449"/>
                          <a14:foregroundMark x1="18630" y1="40968" x2="19108" y2="41935"/>
                          <a14:foregroundMark x1="29041" y1="84194" x2="50137" y2="85806"/>
                          <a14:foregroundMark x1="50137" y1="85806" x2="61644" y2="82903"/>
                          <a14:foregroundMark x1="60548" y1="82258" x2="64110" y2="85161"/>
                          <a14:foregroundMark x1="20228" y1="45806" x2="27273" y2="55518"/>
                          <a14:foregroundMark x1="19627" y1="45806" x2="24414" y2="55525"/>
                          <a14:foregroundMark x1="18849" y1="45806" x2="23645" y2="56516"/>
                          <a14:foregroundMark x1="30380" y1="62913" x2="31507" y2="63548"/>
                          <a14:foregroundMark x1="17604" y1="45806" x2="23288" y2="56452"/>
                          <a14:foregroundMark x1="86301" y1="53871" x2="86465" y2="54305"/>
                          <a14:backgroundMark x1="17260" y1="41935" x2="17260" y2="45806"/>
                          <a14:backgroundMark x1="22192" y1="58387" x2="30137" y2="63226"/>
                          <a14:backgroundMark x1="88493" y1="55161" x2="87671" y2="57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776" y="8963904"/>
              <a:ext cx="712030" cy="604737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895C2CE-6EB0-4A6C-B438-9669ECAE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8577" y="8909783"/>
              <a:ext cx="692985" cy="681387"/>
            </a:xfrm>
            <a:prstGeom prst="rect">
              <a:avLst/>
            </a:prstGeom>
          </p:spPr>
        </p:pic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4264640-A954-49C6-93A8-9ADBCAB328E2}"/>
              </a:ext>
            </a:extLst>
          </p:cNvPr>
          <p:cNvSpPr txBox="1"/>
          <p:nvPr/>
        </p:nvSpPr>
        <p:spPr>
          <a:xfrm>
            <a:off x="3350148" y="10411139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彩の国</a:t>
            </a:r>
            <a:r>
              <a:rPr lang="ja-JP" altLang="en-US" sz="1200" dirty="0"/>
              <a:t>　　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B5AA2-70DE-44C5-8829-E047E4599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71384" y="10414210"/>
            <a:ext cx="294205" cy="29105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84D44B9-93CE-4BB4-916D-252AF18BB197}"/>
              </a:ext>
            </a:extLst>
          </p:cNvPr>
          <p:cNvSpPr/>
          <p:nvPr/>
        </p:nvSpPr>
        <p:spPr>
          <a:xfrm>
            <a:off x="613784" y="3595179"/>
            <a:ext cx="74560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500" dirty="0">
                <a:solidFill>
                  <a:srgbClr val="40404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犯罪被害者やその家族のこと、被害者支援のことをたくさん知る、</a:t>
            </a:r>
            <a:endParaRPr lang="en-US" altLang="ja-JP" sz="1500" dirty="0">
              <a:solidFill>
                <a:srgbClr val="40404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500" dirty="0">
                <a:solidFill>
                  <a:srgbClr val="40404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社会全体で被害者支援について考え支えあう、それが” 県民のつどい” です。</a:t>
            </a:r>
            <a:endParaRPr lang="en-US" altLang="ja-JP" sz="1500" dirty="0">
              <a:solidFill>
                <a:srgbClr val="40404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A5B50E8-DB1B-44A5-9254-C01EBBFC889F}"/>
              </a:ext>
            </a:extLst>
          </p:cNvPr>
          <p:cNvSpPr txBox="1"/>
          <p:nvPr/>
        </p:nvSpPr>
        <p:spPr>
          <a:xfrm>
            <a:off x="1249497" y="7995369"/>
            <a:ext cx="3810523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会場展示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生命（いのち）のメッセージ展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いのちの大切さをメッセンジャーが伝える、犯罪被害を考えるアート展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E6C4B3F-AE4D-42D2-B3CE-0E6AE191FFBA}"/>
              </a:ext>
            </a:extLst>
          </p:cNvPr>
          <p:cNvSpPr txBox="1"/>
          <p:nvPr/>
        </p:nvSpPr>
        <p:spPr>
          <a:xfrm>
            <a:off x="2133982" y="8975263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2A2B75-738D-3C3A-01EC-9222F80D6519}"/>
              </a:ext>
            </a:extLst>
          </p:cNvPr>
          <p:cNvGrpSpPr/>
          <p:nvPr/>
        </p:nvGrpSpPr>
        <p:grpSpPr>
          <a:xfrm>
            <a:off x="-159472" y="9846844"/>
            <a:ext cx="1376102" cy="854290"/>
            <a:chOff x="-4439977" y="1845642"/>
            <a:chExt cx="1925777" cy="1269286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8CBA2CF-A4D4-40C7-A84F-9484E4034A08}"/>
                </a:ext>
              </a:extLst>
            </p:cNvPr>
            <p:cNvSpPr/>
            <p:nvPr/>
          </p:nvSpPr>
          <p:spPr>
            <a:xfrm>
              <a:off x="-4439977" y="2703369"/>
              <a:ext cx="1925777" cy="411559"/>
            </a:xfrm>
            <a:prstGeom prst="rect">
              <a:avLst/>
            </a:prstGeom>
            <a:noFill/>
          </p:spPr>
          <p:txBody>
            <a:bodyPr wrap="square" lIns="91441" tIns="45720" rIns="91441" bIns="45720">
              <a:spAutoFit/>
            </a:bodyPr>
            <a:lstStyle/>
            <a:p>
              <a:pPr algn="ctr"/>
              <a:r>
                <a:rPr lang="ja-JP" altLang="en-US" sz="6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埼玉県マスコットキャラクター</a:t>
              </a:r>
              <a:endParaRPr lang="en-US" altLang="ja-JP" sz="6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600" dirty="0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コバトン＆さいたま</a:t>
              </a:r>
              <a:r>
                <a:rPr lang="ja-JP" altLang="en-US" sz="600" dirty="0" err="1">
                  <a:ln w="0"/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っち</a:t>
              </a:r>
              <a:endParaRPr lang="en-US" altLang="ja-JP" sz="6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8" name="図 37" descr="図形&#10;&#10;自動的に生成された説明">
              <a:extLst>
                <a:ext uri="{FF2B5EF4-FFF2-40B4-BE49-F238E27FC236}">
                  <a16:creationId xmlns:a16="http://schemas.microsoft.com/office/drawing/2014/main" id="{3E94B615-E3CF-54F9-039C-37405E913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70105" y="1845642"/>
              <a:ext cx="1073067" cy="936371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71AB1C-8094-4EC5-B421-780F61C0A46B}"/>
              </a:ext>
            </a:extLst>
          </p:cNvPr>
          <p:cNvSpPr txBox="1"/>
          <p:nvPr/>
        </p:nvSpPr>
        <p:spPr>
          <a:xfrm>
            <a:off x="1249497" y="5369715"/>
            <a:ext cx="3716082" cy="93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  <a:p>
            <a:pPr>
              <a:lnSpc>
                <a:spcPct val="13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埼玉県警音楽隊ミニコンサート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犯罪被害者支援の気持ちをこめた優しい音楽を演奏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80D0CEC-CB8D-488B-9216-472D3826926B}"/>
              </a:ext>
            </a:extLst>
          </p:cNvPr>
          <p:cNvSpPr txBox="1"/>
          <p:nvPr/>
        </p:nvSpPr>
        <p:spPr>
          <a:xfrm>
            <a:off x="1249497" y="6398428"/>
            <a:ext cx="3898824" cy="1673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pPr>
              <a:lnSpc>
                <a:spcPct val="13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被害者支援スペシャルイベント　</a:t>
            </a:r>
            <a:endParaRPr lang="en-US" altLang="ja-JP" sz="1050" b="0" i="0" dirty="0">
              <a:solidFill>
                <a:srgbClr val="000000"/>
              </a:solidFill>
              <a:highlight>
                <a:srgbClr val="F5F5F5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越谷アルファーズ専属チアリーダー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en-US" altLang="ja-JP"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AlphaVenus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en-US" altLang="ja-JP"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AlphaAngel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アルファマン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によるパフォーマンス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や犯罪被害者支援〇✕クイズ、豪華賞品があたる抽選会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を実施</a:t>
            </a:r>
          </a:p>
          <a:p>
            <a:pPr>
              <a:lnSpc>
                <a:spcPct val="130000"/>
              </a:lnSpc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5" name="図 44" descr="ベン図表&#10;&#10;中程度の精度で自動的に生成された説明">
            <a:extLst>
              <a:ext uri="{FF2B5EF4-FFF2-40B4-BE49-F238E27FC236}">
                <a16:creationId xmlns:a16="http://schemas.microsoft.com/office/drawing/2014/main" id="{2FD55647-019A-C84C-E533-FB9D0A546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2" y="5439894"/>
            <a:ext cx="356190" cy="356190"/>
          </a:xfrm>
          <a:prstGeom prst="rect">
            <a:avLst/>
          </a:prstGeom>
        </p:spPr>
      </p:pic>
      <p:pic>
        <p:nvPicPr>
          <p:cNvPr id="46" name="図 45" descr="ベン図表&#10;&#10;中程度の精度で自動的に生成された説明">
            <a:extLst>
              <a:ext uri="{FF2B5EF4-FFF2-40B4-BE49-F238E27FC236}">
                <a16:creationId xmlns:a16="http://schemas.microsoft.com/office/drawing/2014/main" id="{695245F7-2ED1-ADE6-68D7-F3E8D1D628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2" y="6442484"/>
            <a:ext cx="356190" cy="356190"/>
          </a:xfrm>
          <a:prstGeom prst="rect">
            <a:avLst/>
          </a:prstGeom>
        </p:spPr>
      </p:pic>
      <p:pic>
        <p:nvPicPr>
          <p:cNvPr id="47" name="図 46" descr="ベン図表&#10;&#10;中程度の精度で自動的に生成された説明">
            <a:extLst>
              <a:ext uri="{FF2B5EF4-FFF2-40B4-BE49-F238E27FC236}">
                <a16:creationId xmlns:a16="http://schemas.microsoft.com/office/drawing/2014/main" id="{55B8A33E-DC93-A7B0-4E1C-38F8098A35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2" y="8054770"/>
            <a:ext cx="356190" cy="35619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130366-97C0-DF76-B15D-2749CA02E323}"/>
              </a:ext>
            </a:extLst>
          </p:cNvPr>
          <p:cNvSpPr/>
          <p:nvPr/>
        </p:nvSpPr>
        <p:spPr>
          <a:xfrm rot="20883181">
            <a:off x="-666780" y="2081153"/>
            <a:ext cx="4341319" cy="478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越谷アルファーズ</a:t>
            </a:r>
            <a:endParaRPr lang="en-US" altLang="ja-JP" sz="24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400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と考える</a:t>
            </a:r>
            <a:endParaRPr lang="en-US" altLang="ja-JP" sz="24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5607C8B-61BF-9C55-C05B-8C33D663883C}"/>
              </a:ext>
            </a:extLst>
          </p:cNvPr>
          <p:cNvSpPr/>
          <p:nvPr/>
        </p:nvSpPr>
        <p:spPr>
          <a:xfrm>
            <a:off x="263646" y="9223823"/>
            <a:ext cx="5285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40404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solidFill>
                  <a:srgbClr val="40404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天候や状況により、予告なくイベント内容の変更の可能性がございます。</a:t>
            </a:r>
            <a:endParaRPr lang="en-US" altLang="ja-JP" sz="1200" dirty="0">
              <a:solidFill>
                <a:srgbClr val="40404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93F57979-B024-61AE-1B00-0A89E1DE44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1738" y="6904943"/>
            <a:ext cx="1720821" cy="1227597"/>
          </a:xfrm>
          <a:prstGeom prst="roundRect">
            <a:avLst>
              <a:gd name="adj" fmla="val 9004"/>
            </a:avLst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6A32264-EA76-DB43-991E-8C437D1E94AE}"/>
              </a:ext>
            </a:extLst>
          </p:cNvPr>
          <p:cNvGrpSpPr/>
          <p:nvPr/>
        </p:nvGrpSpPr>
        <p:grpSpPr>
          <a:xfrm>
            <a:off x="6489165" y="4224496"/>
            <a:ext cx="1398586" cy="1274433"/>
            <a:chOff x="6220225" y="4184155"/>
            <a:chExt cx="1398586" cy="127443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9EFE19E2-8571-BB91-FA93-9AC434EC27B7}"/>
                </a:ext>
              </a:extLst>
            </p:cNvPr>
            <p:cNvGrpSpPr/>
            <p:nvPr/>
          </p:nvGrpSpPr>
          <p:grpSpPr>
            <a:xfrm>
              <a:off x="6221916" y="4184155"/>
              <a:ext cx="1396895" cy="1274433"/>
              <a:chOff x="6221916" y="4184155"/>
              <a:chExt cx="1396895" cy="1274433"/>
            </a:xfrm>
          </p:grpSpPr>
          <p:sp>
            <p:nvSpPr>
              <p:cNvPr id="3" name="フローチャート: 結合子 2">
                <a:extLst>
                  <a:ext uri="{FF2B5EF4-FFF2-40B4-BE49-F238E27FC236}">
                    <a16:creationId xmlns:a16="http://schemas.microsoft.com/office/drawing/2014/main" id="{5DC04F70-DEEE-02E6-E0B5-F164DF0ADEC2}"/>
                  </a:ext>
                </a:extLst>
              </p:cNvPr>
              <p:cNvSpPr/>
              <p:nvPr/>
            </p:nvSpPr>
            <p:spPr>
              <a:xfrm>
                <a:off x="6344378" y="4184155"/>
                <a:ext cx="1274433" cy="1274433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200"/>
                  </a:lnSpc>
                </a:pPr>
                <a:endParaRPr kumimoji="1" lang="en-US" altLang="ja-JP" sz="1600" b="1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19CBC18-27DA-C70D-A565-D4FABBD827DC}"/>
                  </a:ext>
                </a:extLst>
              </p:cNvPr>
              <p:cNvSpPr txBox="1"/>
              <p:nvPr/>
            </p:nvSpPr>
            <p:spPr>
              <a:xfrm>
                <a:off x="6221916" y="4453032"/>
                <a:ext cx="1313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solidFill>
                      <a:srgbClr val="C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 </a:t>
                </a:r>
                <a:r>
                  <a:rPr lang="ja-JP" altLang="en-US" sz="1800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申込不要</a:t>
                </a:r>
              </a:p>
            </p:txBody>
          </p: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5791B1B-65C1-C957-E9F7-5986F17BEA7C}"/>
                </a:ext>
              </a:extLst>
            </p:cNvPr>
            <p:cNvSpPr txBox="1"/>
            <p:nvPr/>
          </p:nvSpPr>
          <p:spPr>
            <a:xfrm>
              <a:off x="6220225" y="480961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 </a:t>
              </a:r>
              <a:r>
                <a:rPr lang="ja-JP" altLang="en-US" sz="18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入場無料</a:t>
              </a: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5E8363B-E700-8A24-1C48-BD9987286DDA}"/>
              </a:ext>
            </a:extLst>
          </p:cNvPr>
          <p:cNvSpPr/>
          <p:nvPr/>
        </p:nvSpPr>
        <p:spPr>
          <a:xfrm>
            <a:off x="5626597" y="8145542"/>
            <a:ext cx="1927549" cy="754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5E36E26-F23F-4614-A2DA-893979EBE2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06" y="8409162"/>
            <a:ext cx="1746832" cy="1009507"/>
          </a:xfrm>
          <a:prstGeom prst="roundRect">
            <a:avLst>
              <a:gd name="adj" fmla="val 10007"/>
            </a:avLst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7838A02-C196-0353-9918-EEC2782AA0E6}"/>
              </a:ext>
            </a:extLst>
          </p:cNvPr>
          <p:cNvSpPr txBox="1"/>
          <p:nvPr/>
        </p:nvSpPr>
        <p:spPr>
          <a:xfrm>
            <a:off x="5538234" y="6581077"/>
            <a:ext cx="1398140" cy="307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99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詳細はこちら▲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5BDFFEC8-892D-967A-FEA8-F9E60A322A6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695" y="10053521"/>
            <a:ext cx="860907" cy="493963"/>
          </a:xfrm>
          <a:prstGeom prst="rect">
            <a:avLst/>
          </a:prstGeom>
        </p:spPr>
      </p:pic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9C1224A4-0675-F437-6CDE-C447F5B3E345}"/>
              </a:ext>
            </a:extLst>
          </p:cNvPr>
          <p:cNvSpPr/>
          <p:nvPr/>
        </p:nvSpPr>
        <p:spPr>
          <a:xfrm>
            <a:off x="6426742" y="9608516"/>
            <a:ext cx="1927549" cy="10796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　防犯・交通安全課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 犯罪被害者支援担当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048-710-5036</a:t>
            </a:r>
          </a:p>
          <a:p>
            <a:pPr>
              <a:lnSpc>
                <a:spcPct val="130000"/>
              </a:lnSpc>
            </a:pP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　　</a:t>
            </a:r>
            <a:r>
              <a:rPr lang="en-US" altLang="ja-JP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a2950-04@pref.Saitama.lg.jp</a:t>
            </a:r>
            <a:endParaRPr lang="ja-JP" altLang="en-US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2" name="グラフィックス 41" descr="封筒 枠線">
            <a:extLst>
              <a:ext uri="{FF2B5EF4-FFF2-40B4-BE49-F238E27FC236}">
                <a16:creationId xmlns:a16="http://schemas.microsoft.com/office/drawing/2014/main" id="{DD0DF703-9BFC-22D1-31B7-00AE1C6E1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92539" y="10424835"/>
            <a:ext cx="222263" cy="222263"/>
          </a:xfrm>
          <a:prstGeom prst="rect">
            <a:avLst/>
          </a:prstGeom>
        </p:spPr>
      </p:pic>
      <p:pic>
        <p:nvPicPr>
          <p:cNvPr id="43" name="グラフィックス 42" descr="受話器 単色塗りつぶし">
            <a:extLst>
              <a:ext uri="{FF2B5EF4-FFF2-40B4-BE49-F238E27FC236}">
                <a16:creationId xmlns:a16="http://schemas.microsoft.com/office/drawing/2014/main" id="{48B0B3CB-3D83-1296-769D-DA167C3EE5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28169" y="10272177"/>
            <a:ext cx="127559" cy="127559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2AA4F2E-5B3C-C286-BAE0-7675B22A116F}"/>
              </a:ext>
            </a:extLst>
          </p:cNvPr>
          <p:cNvSpPr/>
          <p:nvPr/>
        </p:nvSpPr>
        <p:spPr>
          <a:xfrm>
            <a:off x="5427568" y="10480896"/>
            <a:ext cx="1376102" cy="169277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ctr"/>
            <a:r>
              <a:rPr lang="en-US" altLang="ja-JP" sz="500" dirty="0">
                <a:ln w="0"/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©KOSHIGAYA ALPHAS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A25FF4F-8EE8-9F94-7267-C5483E89A16E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6929" y="5329620"/>
            <a:ext cx="1375234" cy="13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940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 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699D1CE-F3E1-4903-8648-8F0B4690FE50}" vid="{958253D0-D172-45CA-9FEB-EBDE5F69CB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260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Meiryo UI</vt:lpstr>
      <vt:lpstr>ＭＳ Ｐゴシック</vt:lpstr>
      <vt:lpstr>Arial</vt:lpstr>
      <vt:lpstr>Default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秋月千可</dc:creator>
  <cp:lastModifiedBy>人見 晃央（防犯・交通安全課）</cp:lastModifiedBy>
  <cp:revision>218</cp:revision>
  <cp:lastPrinted>2025-10-16T02:01:27Z</cp:lastPrinted>
  <dcterms:created xsi:type="dcterms:W3CDTF">2024-07-05T00:28:17Z</dcterms:created>
  <dcterms:modified xsi:type="dcterms:W3CDTF">2025-10-24T08:14:47Z</dcterms:modified>
</cp:coreProperties>
</file>